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3" r:id="rId7"/>
    <p:sldId id="261" r:id="rId8"/>
    <p:sldId id="264" r:id="rId9"/>
    <p:sldId id="265" r:id="rId10"/>
    <p:sldId id="268" r:id="rId11"/>
    <p:sldId id="269" r:id="rId12"/>
    <p:sldId id="270" r:id="rId13"/>
    <p:sldId id="266" r:id="rId14"/>
    <p:sldId id="267" r:id="rId15"/>
    <p:sldId id="272" r:id="rId16"/>
    <p:sldId id="275" r:id="rId17"/>
    <p:sldId id="271" r:id="rId18"/>
    <p:sldId id="274" r:id="rId19"/>
    <p:sldId id="27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ртем Ченский" initials="АЧ" lastIdx="1" clrIdx="0">
    <p:extLst>
      <p:ext uri="{19B8F6BF-5375-455C-9EA6-DF929625EA0E}">
        <p15:presenceInfo xmlns:p15="http://schemas.microsoft.com/office/powerpoint/2012/main" xmlns="" userId="d4d3ac732a0f5e2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312A"/>
    <a:srgbClr val="F0F7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9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5906E-A143-4E02-B8DF-F39CBC3E4DA5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6251-CCB4-44C4-BD7D-45522D6B8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896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5906E-A143-4E02-B8DF-F39CBC3E4DA5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6251-CCB4-44C4-BD7D-45522D6B8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268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5906E-A143-4E02-B8DF-F39CBC3E4DA5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6251-CCB4-44C4-BD7D-45522D6B8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748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5906E-A143-4E02-B8DF-F39CBC3E4DA5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6251-CCB4-44C4-BD7D-45522D6B8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501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5906E-A143-4E02-B8DF-F39CBC3E4DA5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6251-CCB4-44C4-BD7D-45522D6B8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467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5906E-A143-4E02-B8DF-F39CBC3E4DA5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6251-CCB4-44C4-BD7D-45522D6B8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75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5906E-A143-4E02-B8DF-F39CBC3E4DA5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6251-CCB4-44C4-BD7D-45522D6B8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44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5906E-A143-4E02-B8DF-F39CBC3E4DA5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6251-CCB4-44C4-BD7D-45522D6B8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276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5906E-A143-4E02-B8DF-F39CBC3E4DA5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6251-CCB4-44C4-BD7D-45522D6B8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310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5906E-A143-4E02-B8DF-F39CBC3E4DA5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6251-CCB4-44C4-BD7D-45522D6B8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718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5906E-A143-4E02-B8DF-F39CBC3E4DA5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6251-CCB4-44C4-BD7D-45522D6B8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112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984">
              <a:srgbClr val="CEE5C0"/>
            </a:gs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5906E-A143-4E02-B8DF-F39CBC3E4DA5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A6251-CCB4-44C4-BD7D-45522D6B8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65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tiff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png"/><Relationship Id="rId7" Type="http://schemas.openxmlformats.org/officeDocument/2006/relationships/image" Target="../media/image50.jp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jpeg"/><Relationship Id="rId7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Relationship Id="rId9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tiff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image" Target="../media/image30.jp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721476" y="634916"/>
            <a:ext cx="9144000" cy="23876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/>
          <a:stretch/>
        </p:blipFill>
        <p:spPr>
          <a:xfrm>
            <a:off x="6439264" y="55393"/>
            <a:ext cx="5752736" cy="5559796"/>
          </a:xfrm>
          <a:prstGeom prst="flowChartConnector">
            <a:avLst/>
          </a:prstGeom>
          <a:solidFill>
            <a:schemeClr val="accent1"/>
          </a:solidFill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15189"/>
            <a:ext cx="12192000" cy="123791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1299411" y="1251284"/>
            <a:ext cx="800501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3D </a:t>
            </a:r>
            <a:r>
              <a:rPr lang="ru-RU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технологии-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b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будущее сегодня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941564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8803" y="0"/>
            <a:ext cx="8099496" cy="757451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Бульдозер – планировочная машина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2" t="13217" r="21898" b="11161"/>
          <a:stretch/>
        </p:blipFill>
        <p:spPr>
          <a:xfrm>
            <a:off x="191067" y="1187356"/>
            <a:ext cx="6826913" cy="497295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344" y="56346"/>
            <a:ext cx="1828800" cy="1828800"/>
          </a:xfrm>
          <a:prstGeom prst="ellipse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89613">
                <a:srgbClr val="C7E1B5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22" y="2057401"/>
            <a:ext cx="6241578" cy="46811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" t="25728" r="-251" b="-751"/>
          <a:stretch/>
        </p:blipFill>
        <p:spPr>
          <a:xfrm>
            <a:off x="502122" y="1712890"/>
            <a:ext cx="10287000" cy="514511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065987" y="5927634"/>
            <a:ext cx="825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C000"/>
                </a:solidFill>
              </a:rPr>
              <a:t>Точность при первом проходе:  +\- 2 см</a:t>
            </a:r>
            <a:endParaRPr lang="ru-RU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4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-124272"/>
            <a:ext cx="10515600" cy="132556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Хороший инструмент в умелых руках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1"/>
          <a:stretch/>
        </p:blipFill>
        <p:spPr>
          <a:xfrm>
            <a:off x="0" y="1455312"/>
            <a:ext cx="5646194" cy="432730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194" y="1948645"/>
            <a:ext cx="6545806" cy="4909355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"/>
            <a:ext cx="1828800" cy="1828800"/>
          </a:xfrm>
          <a:prstGeom prst="ellipse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89613">
                <a:srgbClr val="C7E1B5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76348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828" y="-155265"/>
            <a:ext cx="10515600" cy="100452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Оснащение геодезии и мастеров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766"/>
            <a:ext cx="5181600" cy="3454400"/>
          </a:xfrm>
          <a:ln>
            <a:solidFill>
              <a:srgbClr val="FFC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58" y="3403600"/>
            <a:ext cx="4605867" cy="345440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75"/>
          <a:stretch/>
        </p:blipFill>
        <p:spPr>
          <a:xfrm>
            <a:off x="7789572" y="1627478"/>
            <a:ext cx="4265054" cy="3259786"/>
          </a:xfrm>
          <a:ln>
            <a:solidFill>
              <a:srgbClr val="FFC000"/>
            </a:solidFill>
          </a:ln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0" y="1"/>
            <a:ext cx="1566930" cy="1566930"/>
          </a:xfrm>
          <a:prstGeom prst="ellipse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89613">
                <a:srgbClr val="C7E1B5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89" y="4208251"/>
            <a:ext cx="3974624" cy="2649749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244957" y="3782330"/>
            <a:ext cx="2265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Расчет объемов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11869" y="4270333"/>
            <a:ext cx="3847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Контроль, разбивка, съемка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87628" y="6473968"/>
            <a:ext cx="316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Большой радиус работ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5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5630" y="49545"/>
            <a:ext cx="10213223" cy="778042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Классическая работа со струной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013467" y="2501149"/>
            <a:ext cx="3932237" cy="38115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"/>
            <a:ext cx="1828800" cy="1828800"/>
          </a:xfrm>
          <a:prstGeom prst="ellipse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89613">
                <a:srgbClr val="C7E1B5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7" y="2218063"/>
            <a:ext cx="3572374" cy="377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2" descr="TCA1101plus with Trip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01" y="3637831"/>
            <a:ext cx="3492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5"/>
          <p:cNvSpPr>
            <a:spLocks noChangeShapeType="1"/>
          </p:cNvSpPr>
          <p:nvPr/>
        </p:nvSpPr>
        <p:spPr bwMode="auto">
          <a:xfrm>
            <a:off x="1444972" y="1843104"/>
            <a:ext cx="3970337" cy="1900238"/>
          </a:xfrm>
          <a:prstGeom prst="line">
            <a:avLst/>
          </a:prstGeom>
          <a:noFill/>
          <a:ln w="19050">
            <a:solidFill>
              <a:srgbClr val="FC012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9" name="Picture 56" descr="TPS Surveyo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972" y="1843104"/>
            <a:ext cx="392113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9" descr="TPS Surveyo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7" t="6749"/>
          <a:stretch>
            <a:fillRect/>
          </a:stretch>
        </p:blipFill>
        <p:spPr bwMode="auto">
          <a:xfrm>
            <a:off x="5499441" y="3694114"/>
            <a:ext cx="363537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80"/>
          <p:cNvGrpSpPr>
            <a:grpSpLocks/>
          </p:cNvGrpSpPr>
          <p:nvPr/>
        </p:nvGrpSpPr>
        <p:grpSpPr bwMode="auto">
          <a:xfrm>
            <a:off x="1205630" y="2353009"/>
            <a:ext cx="252412" cy="250826"/>
            <a:chOff x="2621" y="2232"/>
            <a:chExt cx="159" cy="158"/>
          </a:xfrm>
        </p:grpSpPr>
        <p:sp>
          <p:nvSpPr>
            <p:cNvPr id="20" name="Line 81"/>
            <p:cNvSpPr>
              <a:spLocks noChangeShapeType="1"/>
            </p:cNvSpPr>
            <p:nvPr/>
          </p:nvSpPr>
          <p:spPr bwMode="auto">
            <a:xfrm flipH="1">
              <a:off x="2621" y="2295"/>
              <a:ext cx="159" cy="9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21" name="Line 82"/>
            <p:cNvSpPr>
              <a:spLocks noChangeShapeType="1"/>
            </p:cNvSpPr>
            <p:nvPr/>
          </p:nvSpPr>
          <p:spPr bwMode="auto">
            <a:xfrm flipH="1" flipV="1">
              <a:off x="2622" y="2232"/>
              <a:ext cx="154" cy="59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sp>
        <p:nvSpPr>
          <p:cNvPr id="19" name="AutoShape 83"/>
          <p:cNvSpPr>
            <a:spLocks noChangeArrowheads="1"/>
          </p:cNvSpPr>
          <p:nvPr/>
        </p:nvSpPr>
        <p:spPr bwMode="auto">
          <a:xfrm flipH="1">
            <a:off x="3604676" y="1499935"/>
            <a:ext cx="1851025" cy="1152525"/>
          </a:xfrm>
          <a:prstGeom prst="wedgeEllipseCallout">
            <a:avLst>
              <a:gd name="adj1" fmla="val -53519"/>
              <a:gd name="adj2" fmla="val 13719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ru-RU" altLang="ru-RU" sz="1000" dirty="0"/>
              <a:t>Иди на лево</a:t>
            </a:r>
            <a:r>
              <a:rPr lang="en-GB" altLang="ru-RU" sz="1000" dirty="0"/>
              <a:t> 5</a:t>
            </a:r>
            <a:r>
              <a:rPr lang="ru-RU" altLang="ru-RU" sz="1000" dirty="0"/>
              <a:t>м</a:t>
            </a:r>
            <a:r>
              <a:rPr lang="en-GB" altLang="ru-RU" sz="1000" dirty="0"/>
              <a:t>!</a:t>
            </a:r>
          </a:p>
          <a:p>
            <a:pPr algn="ctr">
              <a:spcBef>
                <a:spcPct val="20000"/>
              </a:spcBef>
            </a:pPr>
            <a:r>
              <a:rPr lang="ru-RU" altLang="ru-RU" sz="1000" dirty="0"/>
              <a:t>Иди направо</a:t>
            </a:r>
            <a:r>
              <a:rPr lang="en-GB" altLang="ru-RU" sz="1000" dirty="0"/>
              <a:t> 1</a:t>
            </a:r>
            <a:r>
              <a:rPr lang="ru-RU" altLang="ru-RU" sz="1000" dirty="0"/>
              <a:t>м</a:t>
            </a:r>
            <a:r>
              <a:rPr lang="en-GB" altLang="ru-RU" sz="1000" dirty="0"/>
              <a:t>!</a:t>
            </a:r>
          </a:p>
          <a:p>
            <a:pPr algn="ctr">
              <a:spcBef>
                <a:spcPct val="20000"/>
              </a:spcBef>
            </a:pPr>
            <a:r>
              <a:rPr lang="ru-RU" altLang="ru-RU" sz="1000" dirty="0"/>
              <a:t>Подними немного</a:t>
            </a:r>
            <a:r>
              <a:rPr lang="en-GB" altLang="ru-RU" sz="1000" dirty="0"/>
              <a:t>!</a:t>
            </a:r>
          </a:p>
          <a:p>
            <a:pPr algn="ctr">
              <a:spcBef>
                <a:spcPct val="20000"/>
              </a:spcBef>
            </a:pPr>
            <a:r>
              <a:rPr lang="ru-RU" altLang="ru-RU" sz="1000" dirty="0"/>
              <a:t>Опусти немного</a:t>
            </a:r>
            <a:r>
              <a:rPr lang="en-GB" altLang="ru-RU" sz="1000" dirty="0"/>
              <a:t>!</a:t>
            </a:r>
          </a:p>
          <a:p>
            <a:pPr algn="ctr">
              <a:spcBef>
                <a:spcPct val="20000"/>
              </a:spcBef>
            </a:pPr>
            <a:r>
              <a:rPr lang="ru-RU" altLang="ru-RU" sz="1000" i="1" dirty="0"/>
              <a:t>СТОП</a:t>
            </a:r>
            <a:r>
              <a:rPr lang="en-GB" altLang="ru-RU" sz="1000" i="1" dirty="0"/>
              <a:t>!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01" y="4481883"/>
            <a:ext cx="5597929" cy="231438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59" y="2017614"/>
            <a:ext cx="3533087" cy="264981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691" y="1603475"/>
            <a:ext cx="3560968" cy="273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9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9981" y="-425115"/>
            <a:ext cx="10813061" cy="1600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Укладка асфальтобетона </a:t>
            </a:r>
            <a:r>
              <a:rPr lang="ru-RU" sz="3600" b="1" dirty="0" smtClean="0">
                <a:solidFill>
                  <a:srgbClr val="002060"/>
                </a:solidFill>
              </a:rPr>
              <a:t>применением</a:t>
            </a:r>
            <a:r>
              <a:rPr lang="en-US" sz="3600" b="1" dirty="0" smtClean="0">
                <a:solidFill>
                  <a:srgbClr val="002060"/>
                </a:solidFill>
              </a:rPr>
              <a:t/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</a:rPr>
              <a:t>             Leica </a:t>
            </a:r>
            <a:r>
              <a:rPr lang="en-US" sz="3600" b="1" dirty="0" err="1" smtClean="0">
                <a:solidFill>
                  <a:srgbClr val="002060"/>
                </a:solidFill>
              </a:rPr>
              <a:t>PaveSmart</a:t>
            </a:r>
            <a:r>
              <a:rPr lang="ru-RU" sz="3600" b="1" dirty="0" smtClean="0">
                <a:solidFill>
                  <a:srgbClr val="002060"/>
                </a:solidFill>
              </a:rPr>
              <a:t> 3</a:t>
            </a:r>
            <a:r>
              <a:rPr lang="en-US" sz="3600" b="1" dirty="0" smtClean="0">
                <a:solidFill>
                  <a:srgbClr val="002060"/>
                </a:solidFill>
              </a:rPr>
              <a:t>D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78" y="1269621"/>
            <a:ext cx="7200931" cy="405052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9952" y="1270080"/>
            <a:ext cx="4859159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Отсутствие струны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Быстрая подготовка к укладке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Безопасность работ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Минимум персонала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Повышенная точность (+/- 2 мм)</a:t>
            </a:r>
          </a:p>
          <a:p>
            <a:endParaRPr lang="ru-RU" sz="2400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"/>
            <a:ext cx="1828800" cy="1828800"/>
          </a:xfrm>
          <a:prstGeom prst="ellipse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89613">
                <a:srgbClr val="C7E1B5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18"/>
          <a:stretch/>
        </p:blipFill>
        <p:spPr>
          <a:xfrm>
            <a:off x="6678007" y="3057138"/>
            <a:ext cx="5513993" cy="35212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2" t="9295" r="10493"/>
          <a:stretch/>
        </p:blipFill>
        <p:spPr>
          <a:xfrm>
            <a:off x="2172262" y="3796119"/>
            <a:ext cx="4333460" cy="298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2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0250" y="174961"/>
            <a:ext cx="8686800" cy="637504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r>
              <a:rPr lang="ru-RU" sz="4400" b="1" dirty="0" smtClean="0"/>
              <a:t>Высокоточное фрезерование </a:t>
            </a:r>
            <a:endParaRPr lang="ru-RU" sz="44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"/>
            <a:ext cx="1828800" cy="1828800"/>
          </a:xfrm>
          <a:prstGeom prst="ellipse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89613">
                <a:srgbClr val="C7E1B5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5" t="3400" r="12597" b="21555"/>
          <a:stretch/>
        </p:blipFill>
        <p:spPr>
          <a:xfrm>
            <a:off x="0" y="812465"/>
            <a:ext cx="5873857" cy="44466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957" y="1216768"/>
            <a:ext cx="6019800" cy="45148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59" y="2778571"/>
            <a:ext cx="6341979" cy="3732294"/>
          </a:xfrm>
          <a:prstGeom prst="rect">
            <a:avLst/>
          </a:prstGeom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416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0462" y="165211"/>
            <a:ext cx="11353800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 проектного профиля еще при фрезеровании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65161" y="439603"/>
            <a:ext cx="10432773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773" y="1994011"/>
            <a:ext cx="6431201" cy="480355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" y="1825625"/>
            <a:ext cx="4679324" cy="4486275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3" name="Полилиния 12"/>
          <p:cNvSpPr/>
          <p:nvPr/>
        </p:nvSpPr>
        <p:spPr>
          <a:xfrm>
            <a:off x="3271234" y="3451538"/>
            <a:ext cx="1004552" cy="1339403"/>
          </a:xfrm>
          <a:custGeom>
            <a:avLst/>
            <a:gdLst>
              <a:gd name="connsiteX0" fmla="*/ 0 w 1004552"/>
              <a:gd name="connsiteY0" fmla="*/ 1339403 h 1339403"/>
              <a:gd name="connsiteX1" fmla="*/ 515155 w 1004552"/>
              <a:gd name="connsiteY1" fmla="*/ 579549 h 1339403"/>
              <a:gd name="connsiteX2" fmla="*/ 643943 w 1004552"/>
              <a:gd name="connsiteY2" fmla="*/ 502276 h 1339403"/>
              <a:gd name="connsiteX3" fmla="*/ 746974 w 1004552"/>
              <a:gd name="connsiteY3" fmla="*/ 450761 h 1339403"/>
              <a:gd name="connsiteX4" fmla="*/ 785611 w 1004552"/>
              <a:gd name="connsiteY4" fmla="*/ 334851 h 1339403"/>
              <a:gd name="connsiteX5" fmla="*/ 1004552 w 1004552"/>
              <a:gd name="connsiteY5" fmla="*/ 0 h 1339403"/>
              <a:gd name="connsiteX6" fmla="*/ 1004552 w 1004552"/>
              <a:gd name="connsiteY6" fmla="*/ 0 h 1339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4552" h="1339403">
                <a:moveTo>
                  <a:pt x="0" y="1339403"/>
                </a:moveTo>
                <a:cubicBezTo>
                  <a:pt x="203915" y="1029236"/>
                  <a:pt x="407831" y="719070"/>
                  <a:pt x="515155" y="579549"/>
                </a:cubicBezTo>
                <a:cubicBezTo>
                  <a:pt x="622479" y="440028"/>
                  <a:pt x="605306" y="523741"/>
                  <a:pt x="643943" y="502276"/>
                </a:cubicBezTo>
                <a:cubicBezTo>
                  <a:pt x="682580" y="480811"/>
                  <a:pt x="723363" y="478665"/>
                  <a:pt x="746974" y="450761"/>
                </a:cubicBezTo>
                <a:cubicBezTo>
                  <a:pt x="770585" y="422857"/>
                  <a:pt x="742681" y="409978"/>
                  <a:pt x="785611" y="334851"/>
                </a:cubicBezTo>
                <a:cubicBezTo>
                  <a:pt x="828541" y="259724"/>
                  <a:pt x="1004552" y="0"/>
                  <a:pt x="1004552" y="0"/>
                </a:cubicBezTo>
                <a:lnTo>
                  <a:pt x="1004552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2730321" y="3473944"/>
            <a:ext cx="1325569" cy="982146"/>
          </a:xfrm>
          <a:custGeom>
            <a:avLst/>
            <a:gdLst>
              <a:gd name="connsiteX0" fmla="*/ 0 w 1325569"/>
              <a:gd name="connsiteY0" fmla="*/ 982146 h 982146"/>
              <a:gd name="connsiteX1" fmla="*/ 618186 w 1325569"/>
              <a:gd name="connsiteY1" fmla="*/ 518507 h 982146"/>
              <a:gd name="connsiteX2" fmla="*/ 785611 w 1325569"/>
              <a:gd name="connsiteY2" fmla="*/ 441233 h 982146"/>
              <a:gd name="connsiteX3" fmla="*/ 888642 w 1325569"/>
              <a:gd name="connsiteY3" fmla="*/ 389718 h 982146"/>
              <a:gd name="connsiteX4" fmla="*/ 965916 w 1325569"/>
              <a:gd name="connsiteY4" fmla="*/ 286687 h 982146"/>
              <a:gd name="connsiteX5" fmla="*/ 1300766 w 1325569"/>
              <a:gd name="connsiteY5" fmla="*/ 16231 h 982146"/>
              <a:gd name="connsiteX6" fmla="*/ 1300766 w 1325569"/>
              <a:gd name="connsiteY6" fmla="*/ 29110 h 982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5569" h="982146">
                <a:moveTo>
                  <a:pt x="0" y="982146"/>
                </a:moveTo>
                <a:cubicBezTo>
                  <a:pt x="243625" y="795402"/>
                  <a:pt x="487251" y="608659"/>
                  <a:pt x="618186" y="518507"/>
                </a:cubicBezTo>
                <a:cubicBezTo>
                  <a:pt x="749121" y="428355"/>
                  <a:pt x="740535" y="462698"/>
                  <a:pt x="785611" y="441233"/>
                </a:cubicBezTo>
                <a:cubicBezTo>
                  <a:pt x="830687" y="419768"/>
                  <a:pt x="858591" y="415476"/>
                  <a:pt x="888642" y="389718"/>
                </a:cubicBezTo>
                <a:cubicBezTo>
                  <a:pt x="918693" y="363960"/>
                  <a:pt x="897229" y="348935"/>
                  <a:pt x="965916" y="286687"/>
                </a:cubicBezTo>
                <a:cubicBezTo>
                  <a:pt x="1034603" y="224439"/>
                  <a:pt x="1244958" y="59161"/>
                  <a:pt x="1300766" y="16231"/>
                </a:cubicBezTo>
                <a:cubicBezTo>
                  <a:pt x="1356574" y="-26699"/>
                  <a:pt x="1300766" y="29110"/>
                  <a:pt x="1300766" y="2911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769735" y="629776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053848" y="3850783"/>
            <a:ext cx="2744086" cy="145531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олилиния 22"/>
          <p:cNvSpPr/>
          <p:nvPr/>
        </p:nvSpPr>
        <p:spPr>
          <a:xfrm>
            <a:off x="9182637" y="3863662"/>
            <a:ext cx="2575774" cy="1159099"/>
          </a:xfrm>
          <a:custGeom>
            <a:avLst/>
            <a:gdLst>
              <a:gd name="connsiteX0" fmla="*/ 2575774 w 2575774"/>
              <a:gd name="connsiteY0" fmla="*/ 1159099 h 1159099"/>
              <a:gd name="connsiteX1" fmla="*/ 862884 w 2575774"/>
              <a:gd name="connsiteY1" fmla="*/ 386366 h 1159099"/>
              <a:gd name="connsiteX2" fmla="*/ 502276 w 2575774"/>
              <a:gd name="connsiteY2" fmla="*/ 257577 h 1159099"/>
              <a:gd name="connsiteX3" fmla="*/ 193183 w 2575774"/>
              <a:gd name="connsiteY3" fmla="*/ 103031 h 1159099"/>
              <a:gd name="connsiteX4" fmla="*/ 0 w 2575774"/>
              <a:gd name="connsiteY4" fmla="*/ 0 h 1159099"/>
              <a:gd name="connsiteX5" fmla="*/ 0 w 2575774"/>
              <a:gd name="connsiteY5" fmla="*/ 0 h 115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75774" h="1159099">
                <a:moveTo>
                  <a:pt x="2575774" y="1159099"/>
                </a:moveTo>
                <a:lnTo>
                  <a:pt x="862884" y="386366"/>
                </a:lnTo>
                <a:cubicBezTo>
                  <a:pt x="517301" y="236112"/>
                  <a:pt x="613893" y="304799"/>
                  <a:pt x="502276" y="257577"/>
                </a:cubicBezTo>
                <a:cubicBezTo>
                  <a:pt x="390659" y="210354"/>
                  <a:pt x="276896" y="145960"/>
                  <a:pt x="193183" y="103031"/>
                </a:cubicBezTo>
                <a:cubicBezTo>
                  <a:pt x="109470" y="60102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"/>
            <a:ext cx="1828800" cy="1828800"/>
          </a:xfrm>
          <a:prstGeom prst="ellipse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89613">
                <a:srgbClr val="C7E1B5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20745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454" y="-52881"/>
            <a:ext cx="6951930" cy="856445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sz="4400" b="1" dirty="0" smtClean="0">
                <a:solidFill>
                  <a:srgbClr val="002060"/>
                </a:solidFill>
              </a:rPr>
              <a:t>Проектирование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127460"/>
            <a:ext cx="4031087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Съемка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Мобильное сканирование</a:t>
            </a:r>
          </a:p>
          <a:p>
            <a:r>
              <a:rPr lang="ru-RU" dirty="0" smtClean="0"/>
              <a:t>         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проектный профиль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фактический профиль</a:t>
            </a:r>
            <a:endParaRPr lang="ru-RU" dirty="0"/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"/>
            <a:ext cx="1828800" cy="1828800"/>
          </a:xfrm>
          <a:prstGeom prst="ellipse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89613">
                <a:srgbClr val="C7E1B5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79582" y="914401"/>
            <a:ext cx="4492023" cy="3369017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697565" y="1566975"/>
            <a:ext cx="6172200" cy="48736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Дуга 8"/>
          <p:cNvSpPr/>
          <p:nvPr/>
        </p:nvSpPr>
        <p:spPr>
          <a:xfrm>
            <a:off x="1769235" y="5262944"/>
            <a:ext cx="45719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/>
          <p:cNvSpPr/>
          <p:nvPr/>
        </p:nvSpPr>
        <p:spPr>
          <a:xfrm>
            <a:off x="1236372" y="5308663"/>
            <a:ext cx="9800822" cy="893157"/>
          </a:xfrm>
          <a:prstGeom prst="arc">
            <a:avLst>
              <a:gd name="adj1" fmla="val 10833687"/>
              <a:gd name="adj2" fmla="val 21559087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множение 13"/>
          <p:cNvSpPr/>
          <p:nvPr/>
        </p:nvSpPr>
        <p:spPr>
          <a:xfrm>
            <a:off x="1028677" y="5554975"/>
            <a:ext cx="367048" cy="30909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множение 14"/>
          <p:cNvSpPr/>
          <p:nvPr/>
        </p:nvSpPr>
        <p:spPr>
          <a:xfrm>
            <a:off x="6002080" y="5174077"/>
            <a:ext cx="269405" cy="26917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множение 15"/>
          <p:cNvSpPr/>
          <p:nvPr/>
        </p:nvSpPr>
        <p:spPr>
          <a:xfrm>
            <a:off x="10792495" y="5524770"/>
            <a:ext cx="244699" cy="24496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1210614" y="5136502"/>
            <a:ext cx="9710671" cy="581718"/>
          </a:xfrm>
          <a:custGeom>
            <a:avLst/>
            <a:gdLst>
              <a:gd name="connsiteX0" fmla="*/ 0 w 9710671"/>
              <a:gd name="connsiteY0" fmla="*/ 581718 h 581718"/>
              <a:gd name="connsiteX1" fmla="*/ 4932609 w 9710671"/>
              <a:gd name="connsiteY1" fmla="*/ 182473 h 581718"/>
              <a:gd name="connsiteX2" fmla="*/ 7431110 w 9710671"/>
              <a:gd name="connsiteY2" fmla="*/ 15047 h 581718"/>
              <a:gd name="connsiteX3" fmla="*/ 9710671 w 9710671"/>
              <a:gd name="connsiteY3" fmla="*/ 543081 h 58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0671" h="581718">
                <a:moveTo>
                  <a:pt x="0" y="581718"/>
                </a:moveTo>
                <a:lnTo>
                  <a:pt x="4932609" y="182473"/>
                </a:lnTo>
                <a:cubicBezTo>
                  <a:pt x="6171127" y="88028"/>
                  <a:pt x="6634766" y="-45054"/>
                  <a:pt x="7431110" y="15047"/>
                </a:cubicBezTo>
                <a:cubicBezTo>
                  <a:pt x="8227454" y="75148"/>
                  <a:pt x="9710671" y="543081"/>
                  <a:pt x="9710671" y="543081"/>
                </a:cubicBez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79549" y="2446987"/>
            <a:ext cx="449128" cy="14741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79549" y="2826234"/>
            <a:ext cx="449128" cy="15225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Выноска 2 (граница и черта) 26"/>
          <p:cNvSpPr/>
          <p:nvPr/>
        </p:nvSpPr>
        <p:spPr>
          <a:xfrm>
            <a:off x="3433012" y="5958656"/>
            <a:ext cx="2246570" cy="612648"/>
          </a:xfrm>
          <a:prstGeom prst="accentBorderCallout2">
            <a:avLst>
              <a:gd name="adj1" fmla="val 29261"/>
              <a:gd name="adj2" fmla="val -307"/>
              <a:gd name="adj3" fmla="val 18750"/>
              <a:gd name="adj4" fmla="val -16667"/>
              <a:gd name="adj5" fmla="val -68286"/>
              <a:gd name="adj6" fmla="val -546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Зона минимального снятия слоя </a:t>
            </a:r>
            <a:endParaRPr lang="ru-RU" dirty="0"/>
          </a:p>
        </p:txBody>
      </p:sp>
      <p:sp>
        <p:nvSpPr>
          <p:cNvPr id="28" name="Выноска 2 27"/>
          <p:cNvSpPr/>
          <p:nvPr/>
        </p:nvSpPr>
        <p:spPr>
          <a:xfrm>
            <a:off x="7789573" y="5890381"/>
            <a:ext cx="2541385" cy="455276"/>
          </a:xfrm>
          <a:prstGeom prst="borderCallout2">
            <a:avLst>
              <a:gd name="adj1" fmla="val 21579"/>
              <a:gd name="adj2" fmla="val -1333"/>
              <a:gd name="adj3" fmla="val 18750"/>
              <a:gd name="adj4" fmla="val -16667"/>
              <a:gd name="adj5" fmla="val -142092"/>
              <a:gd name="adj6" fmla="val 27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Возможно ослабление конструкции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41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622" y="11393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Эффективное и качественное строительство- единственный путь в будущее</a:t>
            </a:r>
            <a:endParaRPr lang="en-GB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C884398-A59B-4F28-8D6B-6013B4D48CD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753" y="4154405"/>
            <a:ext cx="7992888" cy="220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5215" y="1553432"/>
            <a:ext cx="7992888" cy="224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"/>
            <a:ext cx="1828800" cy="1828800"/>
          </a:xfrm>
          <a:prstGeom prst="ellipse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89613">
                <a:srgbClr val="C7E1B5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7249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6569" y="0"/>
            <a:ext cx="6600103" cy="1600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Спасибо за внимание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88931" y="2416376"/>
            <a:ext cx="4343400" cy="381158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ОАО «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Донаэродорстрой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Ростов-на-Дону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5189"/>
            <a:ext cx="12192000" cy="123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7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3218" y="-154421"/>
            <a:ext cx="10515600" cy="132556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История предприятия с 1956 года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141" y="9238"/>
            <a:ext cx="1763859" cy="1763859"/>
          </a:xfrm>
          <a:prstGeom prst="ellipse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89613">
                <a:srgbClr val="C7E1B5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" name="TextBox 3"/>
          <p:cNvSpPr txBox="1"/>
          <p:nvPr/>
        </p:nvSpPr>
        <p:spPr>
          <a:xfrm>
            <a:off x="205653" y="1261629"/>
            <a:ext cx="1093816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/>
              <a:t>Предприятие появилось на базе военной дивизии №8 и строило дорогу Ростов-Баку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/>
              <a:t>С 1958 года  </a:t>
            </a:r>
            <a:r>
              <a:rPr lang="ru-RU" sz="3200" dirty="0" err="1" smtClean="0"/>
              <a:t>Дондорстрой</a:t>
            </a:r>
            <a:r>
              <a:rPr lang="ru-RU" sz="3200" dirty="0" smtClean="0"/>
              <a:t> стал трестом, строившим ключевые магистрали Украины и Юга России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/>
              <a:t>В 1992 году трест акционировался, и появилось нынешнее имя – ОАО «</a:t>
            </a:r>
            <a:r>
              <a:rPr lang="ru-RU" sz="3200" dirty="0" err="1" smtClean="0"/>
              <a:t>Донаэродорстрой</a:t>
            </a:r>
            <a:r>
              <a:rPr lang="ru-RU" sz="3200" dirty="0" smtClean="0"/>
              <a:t>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/>
              <a:t>ОАО «</a:t>
            </a:r>
            <a:r>
              <a:rPr lang="ru-RU" sz="3200" dirty="0" err="1" smtClean="0"/>
              <a:t>Донаэродорстрой</a:t>
            </a:r>
            <a:r>
              <a:rPr lang="ru-RU" sz="3200" dirty="0" smtClean="0"/>
              <a:t>» входит в группу строительных компаний «Дон»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/>
              <a:t>Более 1500 сотрудников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/>
              <a:t>Потенциал – строительство до 70 км дорог самой высокой категории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0057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3705" y="209072"/>
            <a:ext cx="11502189" cy="132556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en-US" dirty="0" smtClean="0"/>
              <a:t>       </a:t>
            </a:r>
            <a:r>
              <a:rPr lang="ru-RU" b="1" dirty="0" smtClean="0">
                <a:solidFill>
                  <a:srgbClr val="002060"/>
                </a:solidFill>
              </a:rPr>
              <a:t>География объектов</a:t>
            </a: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 ОАО «</a:t>
            </a:r>
            <a:r>
              <a:rPr lang="ru-RU" b="1" dirty="0" err="1" smtClean="0">
                <a:solidFill>
                  <a:srgbClr val="002060"/>
                </a:solidFill>
              </a:rPr>
              <a:t>Донаэродорстрой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141" y="9238"/>
            <a:ext cx="1763859" cy="1763859"/>
          </a:xfrm>
          <a:prstGeom prst="ellipse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89613">
                <a:srgbClr val="C7E1B5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5" name="TextBox 4"/>
          <p:cNvSpPr txBox="1"/>
          <p:nvPr/>
        </p:nvSpPr>
        <p:spPr>
          <a:xfrm>
            <a:off x="4331368" y="30800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" t="28815" r="63657" b="33333"/>
          <a:stretch/>
        </p:blipFill>
        <p:spPr>
          <a:xfrm>
            <a:off x="1363541" y="1696351"/>
            <a:ext cx="9289152" cy="5161649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903" y="5014893"/>
            <a:ext cx="377857" cy="377857"/>
          </a:xfrm>
          <a:prstGeom prst="ellipse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89613">
                <a:srgbClr val="C7E1B5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8" y="4261833"/>
            <a:ext cx="383612" cy="383612"/>
          </a:xfrm>
          <a:prstGeom prst="ellipse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89613">
                <a:srgbClr val="C7E1B5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62" y="3715470"/>
            <a:ext cx="384647" cy="384647"/>
          </a:xfrm>
          <a:prstGeom prst="ellipse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89613">
                <a:srgbClr val="C7E1B5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715" y="4446873"/>
            <a:ext cx="361032" cy="361032"/>
          </a:xfrm>
          <a:prstGeom prst="ellipse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89613">
                <a:srgbClr val="C7E1B5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02" y="4468982"/>
            <a:ext cx="390304" cy="390304"/>
          </a:xfrm>
          <a:prstGeom prst="ellipse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89613">
                <a:srgbClr val="C7E1B5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757" y="3667648"/>
            <a:ext cx="416486" cy="416486"/>
          </a:xfrm>
          <a:prstGeom prst="ellipse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89613">
                <a:srgbClr val="C7E1B5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875403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5"/>
          <a:stretch/>
        </p:blipFill>
        <p:spPr>
          <a:xfrm>
            <a:off x="3477211" y="1860997"/>
            <a:ext cx="4973486" cy="31409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6" y="4406181"/>
            <a:ext cx="3392062" cy="23943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Модернизация техники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и производственного комплекса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" t="3294" r="2240" b="3799"/>
          <a:stretch/>
        </p:blipFill>
        <p:spPr>
          <a:xfrm>
            <a:off x="0" y="1717768"/>
            <a:ext cx="4278957" cy="27229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590" y="123830"/>
            <a:ext cx="1848761" cy="1865391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09" y="2006315"/>
            <a:ext cx="4213633" cy="31659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9"/>
          <a:stretch/>
        </p:blipFill>
        <p:spPr>
          <a:xfrm>
            <a:off x="2642589" y="4563537"/>
            <a:ext cx="3510217" cy="2294463"/>
          </a:xfrm>
          <a:prstGeom prst="rect">
            <a:avLst/>
          </a:prstGeom>
        </p:spPr>
      </p:pic>
      <p:pic>
        <p:nvPicPr>
          <p:cNvPr id="1026" name="Picture 2" descr="&amp;Acy;&amp;rcy;&amp;iecy;&amp;ncy;&amp;dcy;&amp;acy; &amp;scy;&amp;pcy;&amp;iecy;&amp;tscy;&amp;tcy;&amp;iecy;&amp;khcy;&amp;ncy;&amp;icy;&amp;kcy;&amp;icy;. . &amp;Acy;&amp;vcy;&amp;tcy;&amp;ocy;&amp;kcy;&amp;rcy;&amp;acy;&amp;ncy;,&amp;tcy;&amp;rcy;&amp;acy;&amp;lcy;,&amp;ecy;&amp;kcy;&amp;scy;&amp;kcy;&amp;acy;&amp;vcy;&amp;acy;&amp;tcy;&amp;ocy;&amp;rcy;,&amp;bcy;&amp;ucy;&amp;lcy;&amp;softcy;&amp;dcy;&amp;ocy;&amp;zcy;&amp;iecy;&amp;rcy; - &amp;Acy;&amp;rcy;&amp;iecy;&amp;ncy;&amp;dcy;&amp;acy; &amp;scy;&amp;acy;&amp;mcy;&amp;ocy;&amp;scy;&amp;vcy;&amp;acy;&amp;lcy;&amp;acy; &amp;Scy;&amp;Pcy;&amp;bcy;. . &amp;Acy;&amp;rcy;&amp;iecy;&amp;ncy;&amp;dcy;&amp;acy; &amp;scy;&amp;acy;&amp;mcy;&amp;ocy;&amp;scy;&amp;vcy;&amp;acy;&amp;lcy;&amp;acy;. . &amp;Acy;&amp;rcy;&amp;iecy;&amp;ncy;&amp;dcy;&amp;acy; &amp;tcy;&amp;ocy;&amp;ncy;&amp;acy;&amp;rcy;&amp;acy;. . &amp;Acy;&amp;rcy;&amp;iecy;&amp;ncy;&amp;dcy;&amp;acy; &amp;kcy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611" y="4183475"/>
            <a:ext cx="3662939" cy="278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6"/>
          <a:stretch/>
        </p:blipFill>
        <p:spPr>
          <a:xfrm>
            <a:off x="8223817" y="4275786"/>
            <a:ext cx="3967591" cy="260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87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          </a:t>
            </a:r>
            <a:r>
              <a:rPr lang="ru-RU" sz="4800" b="1" dirty="0" smtClean="0">
                <a:solidFill>
                  <a:srgbClr val="002060"/>
                </a:solidFill>
              </a:rPr>
              <a:t>Проблемы производства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rmAutofit fontScale="92500"/>
          </a:bodyPr>
          <a:lstStyle>
            <a:lvl1pPr marL="288925" indent="-287338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75"/>
              </a:spcBef>
            </a:pPr>
            <a:endParaRPr lang="en-US" altLang="ru-RU" sz="1600" dirty="0">
              <a:solidFill>
                <a:schemeClr val="tx1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  <a:p>
            <a:pPr eaLnBrk="1" hangingPunct="1">
              <a:lnSpc>
                <a:spcPct val="90000"/>
              </a:lnSpc>
              <a:spcBef>
                <a:spcPts val="1075"/>
              </a:spcBef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ru-RU" sz="3600" dirty="0" err="1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Рост</a:t>
            </a:r>
            <a:r>
              <a:rPr lang="en-US" altLang="ru-RU" sz="3600" dirty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</a:t>
            </a:r>
            <a:r>
              <a:rPr lang="en-US" altLang="ru-RU" sz="3600" dirty="0" err="1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затрат</a:t>
            </a:r>
            <a:r>
              <a:rPr lang="en-US" altLang="ru-RU" sz="3600" dirty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</a:t>
            </a:r>
            <a:r>
              <a:rPr lang="en-US" altLang="ru-RU" sz="3600" dirty="0" err="1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на</a:t>
            </a:r>
            <a:r>
              <a:rPr lang="en-US" altLang="ru-RU" sz="3600" dirty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</a:t>
            </a:r>
            <a:r>
              <a:rPr lang="en-US" altLang="ru-RU" sz="3600" dirty="0" err="1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оплату</a:t>
            </a:r>
            <a:r>
              <a:rPr lang="en-US" altLang="ru-RU" sz="3600" dirty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</a:t>
            </a:r>
            <a:r>
              <a:rPr lang="en-US" altLang="ru-RU" sz="3600" dirty="0" err="1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труда</a:t>
            </a:r>
            <a:endParaRPr lang="en-US" altLang="ru-RU" sz="3600" dirty="0">
              <a:solidFill>
                <a:schemeClr val="tx1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  <a:p>
            <a:pPr eaLnBrk="1" hangingPunct="1">
              <a:lnSpc>
                <a:spcPct val="90000"/>
              </a:lnSpc>
              <a:spcBef>
                <a:spcPts val="1075"/>
              </a:spcBef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ru-RU" sz="3600" dirty="0" err="1" smtClean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Растущая</a:t>
            </a:r>
            <a:r>
              <a:rPr lang="en-US" altLang="ru-RU" sz="3600" dirty="0" smtClean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</a:t>
            </a:r>
            <a:r>
              <a:rPr lang="en-US" altLang="ru-RU" sz="3600" dirty="0" err="1" smtClean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стоимость</a:t>
            </a:r>
            <a:r>
              <a:rPr lang="en-US" altLang="ru-RU" sz="3600" dirty="0" smtClean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</a:t>
            </a:r>
            <a:r>
              <a:rPr lang="en-US" altLang="ru-RU" sz="3600" dirty="0" err="1" smtClean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горючего</a:t>
            </a:r>
            <a:endParaRPr lang="en-US" altLang="ru-RU" sz="3600" dirty="0">
              <a:solidFill>
                <a:schemeClr val="tx1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  <a:p>
            <a:pPr eaLnBrk="1" hangingPunct="1">
              <a:lnSpc>
                <a:spcPct val="90000"/>
              </a:lnSpc>
              <a:spcBef>
                <a:spcPts val="1075"/>
              </a:spcBef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ru-RU" sz="3600" dirty="0" err="1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Рост</a:t>
            </a:r>
            <a:r>
              <a:rPr lang="en-US" altLang="ru-RU" sz="3600" dirty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</a:t>
            </a:r>
            <a:r>
              <a:rPr lang="en-US" altLang="ru-RU" sz="3600" dirty="0" err="1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стоимости</a:t>
            </a:r>
            <a:r>
              <a:rPr lang="en-US" altLang="ru-RU" sz="3600" dirty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</a:t>
            </a:r>
            <a:r>
              <a:rPr lang="en-US" altLang="ru-RU" sz="3600" dirty="0" err="1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материалов</a:t>
            </a:r>
            <a:r>
              <a:rPr lang="en-US" altLang="ru-RU" sz="3600" dirty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и </a:t>
            </a:r>
            <a:r>
              <a:rPr lang="en-US" altLang="ru-RU" sz="3600" dirty="0" err="1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стоимости</a:t>
            </a:r>
            <a:r>
              <a:rPr lang="en-US" altLang="ru-RU" sz="3600" dirty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</a:t>
            </a:r>
            <a:r>
              <a:rPr lang="en-US" altLang="ru-RU" sz="3600" dirty="0" err="1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перевозки</a:t>
            </a:r>
            <a:endParaRPr lang="en-US" altLang="ru-RU" sz="3600" dirty="0">
              <a:solidFill>
                <a:schemeClr val="tx1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  <a:p>
            <a:pPr eaLnBrk="1" hangingPunct="1">
              <a:lnSpc>
                <a:spcPct val="90000"/>
              </a:lnSpc>
              <a:spcBef>
                <a:spcPts val="1075"/>
              </a:spcBef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ru-RU" sz="3600" dirty="0" err="1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Рост</a:t>
            </a:r>
            <a:r>
              <a:rPr lang="en-US" altLang="ru-RU" sz="3600" dirty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</a:t>
            </a:r>
            <a:r>
              <a:rPr lang="en-US" altLang="ru-RU" sz="3600" dirty="0" err="1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стоимости</a:t>
            </a:r>
            <a:r>
              <a:rPr lang="en-US" altLang="ru-RU" sz="3600" dirty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</a:t>
            </a:r>
            <a:r>
              <a:rPr lang="en-US" altLang="ru-RU" sz="3600" dirty="0" err="1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содержания</a:t>
            </a:r>
            <a:r>
              <a:rPr lang="en-US" altLang="ru-RU" sz="3600" dirty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</a:t>
            </a:r>
            <a:r>
              <a:rPr lang="en-US" altLang="ru-RU" sz="3600" dirty="0" err="1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техники</a:t>
            </a:r>
            <a:endParaRPr lang="en-US" altLang="ru-RU" sz="3600" dirty="0">
              <a:solidFill>
                <a:schemeClr val="tx1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  <a:p>
            <a:pPr eaLnBrk="1" hangingPunct="1">
              <a:lnSpc>
                <a:spcPct val="90000"/>
              </a:lnSpc>
              <a:spcBef>
                <a:spcPts val="713"/>
              </a:spcBef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ru-RU" sz="3600" dirty="0" err="1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Климат</a:t>
            </a:r>
            <a:r>
              <a:rPr lang="en-US" altLang="ru-RU" sz="3600" dirty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</a:t>
            </a:r>
            <a:endParaRPr lang="ru-RU" altLang="ru-RU" sz="3600" dirty="0" smtClean="0">
              <a:solidFill>
                <a:schemeClr val="tx1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  <a:p>
            <a:pPr eaLnBrk="1" hangingPunct="1">
              <a:lnSpc>
                <a:spcPct val="90000"/>
              </a:lnSpc>
              <a:spcBef>
                <a:spcPts val="713"/>
              </a:spcBef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ru-RU" sz="3600" dirty="0" err="1" smtClean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Человеческий</a:t>
            </a:r>
            <a:r>
              <a:rPr lang="en-US" altLang="ru-RU" sz="3600" dirty="0" smtClean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</a:t>
            </a:r>
            <a:r>
              <a:rPr lang="en-US" altLang="ru-RU" sz="3600" dirty="0" err="1" smtClean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фактор</a:t>
            </a:r>
            <a:r>
              <a:rPr lang="ru-RU" altLang="ru-RU" sz="3600" dirty="0" smtClean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</a:t>
            </a:r>
            <a:endParaRPr lang="en-US" altLang="ru-RU" sz="3600" dirty="0">
              <a:solidFill>
                <a:schemeClr val="tx1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  <a:p>
            <a:pPr eaLnBrk="1" hangingPunct="1">
              <a:lnSpc>
                <a:spcPct val="90000"/>
              </a:lnSpc>
              <a:spcBef>
                <a:spcPts val="713"/>
              </a:spcBef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ru-RU" sz="3600" dirty="0" err="1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Требования</a:t>
            </a:r>
            <a:r>
              <a:rPr lang="en-US" altLang="ru-RU" sz="3600" dirty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</a:t>
            </a:r>
            <a:r>
              <a:rPr lang="en-US" altLang="ru-RU" sz="3600" dirty="0" err="1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по</a:t>
            </a:r>
            <a:r>
              <a:rPr lang="en-US" altLang="ru-RU" sz="3600" dirty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</a:t>
            </a:r>
            <a:r>
              <a:rPr lang="en-US" altLang="ru-RU" sz="3600" dirty="0" err="1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точности</a:t>
            </a:r>
            <a:r>
              <a:rPr lang="en-US" altLang="ru-RU" sz="3600" dirty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и </a:t>
            </a:r>
            <a:r>
              <a:rPr lang="en-US" altLang="ru-RU" sz="3600" dirty="0" err="1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ровности</a:t>
            </a:r>
            <a:endParaRPr lang="en-US" altLang="ru-RU" sz="3600" dirty="0">
              <a:solidFill>
                <a:schemeClr val="tx1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pic>
        <p:nvPicPr>
          <p:cNvPr id="5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176" y="5181600"/>
            <a:ext cx="220531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859" y="124200"/>
            <a:ext cx="2040775" cy="2040775"/>
          </a:xfrm>
          <a:prstGeom prst="ellipse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89613">
                <a:srgbClr val="C7E1B5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849121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rgbClr val="CEE5C0"/>
            </a:gs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Freeform 4"/>
          <p:cNvSpPr>
            <a:spLocks/>
          </p:cNvSpPr>
          <p:nvPr/>
        </p:nvSpPr>
        <p:spPr bwMode="auto">
          <a:xfrm>
            <a:off x="4133851" y="2419350"/>
            <a:ext cx="974725" cy="1092200"/>
          </a:xfrm>
          <a:custGeom>
            <a:avLst/>
            <a:gdLst>
              <a:gd name="T0" fmla="*/ 0 w 21600"/>
              <a:gd name="T1" fmla="*/ 20407 h 21600"/>
              <a:gd name="T2" fmla="*/ 422 w 21600"/>
              <a:gd name="T3" fmla="*/ 16891 h 21600"/>
              <a:gd name="T4" fmla="*/ 1548 w 21600"/>
              <a:gd name="T5" fmla="*/ 12684 h 21600"/>
              <a:gd name="T6" fmla="*/ 2814 w 21600"/>
              <a:gd name="T7" fmla="*/ 9293 h 21600"/>
              <a:gd name="T8" fmla="*/ 4151 w 21600"/>
              <a:gd name="T9" fmla="*/ 6467 h 21600"/>
              <a:gd name="T10" fmla="*/ 5558 w 21600"/>
              <a:gd name="T11" fmla="*/ 3956 h 21600"/>
              <a:gd name="T12" fmla="*/ 7036 w 21600"/>
              <a:gd name="T13" fmla="*/ 1695 h 21600"/>
              <a:gd name="T14" fmla="*/ 8443 w 21600"/>
              <a:gd name="T15" fmla="*/ 0 h 21600"/>
              <a:gd name="T16" fmla="*/ 15831 w 21600"/>
              <a:gd name="T17" fmla="*/ 2763 h 21600"/>
              <a:gd name="T18" fmla="*/ 21600 w 21600"/>
              <a:gd name="T19" fmla="*/ 8540 h 21600"/>
              <a:gd name="T20" fmla="*/ 19630 w 21600"/>
              <a:gd name="T21" fmla="*/ 11177 h 21600"/>
              <a:gd name="T22" fmla="*/ 18364 w 21600"/>
              <a:gd name="T23" fmla="*/ 13437 h 21600"/>
              <a:gd name="T24" fmla="*/ 17379 w 21600"/>
              <a:gd name="T25" fmla="*/ 15698 h 21600"/>
              <a:gd name="T26" fmla="*/ 16816 w 21600"/>
              <a:gd name="T27" fmla="*/ 17770 h 21600"/>
              <a:gd name="T28" fmla="*/ 16323 w 21600"/>
              <a:gd name="T29" fmla="*/ 20093 h 21600"/>
              <a:gd name="T30" fmla="*/ 16112 w 21600"/>
              <a:gd name="T31" fmla="*/ 21600 h 21600"/>
              <a:gd name="T32" fmla="*/ 7810 w 21600"/>
              <a:gd name="T33" fmla="*/ 18963 h 21600"/>
              <a:gd name="T34" fmla="*/ 0 w 21600"/>
              <a:gd name="T35" fmla="*/ 20407 h 21600"/>
              <a:gd name="T36" fmla="*/ 0 w 21600"/>
              <a:gd name="T37" fmla="*/ 20407 h 216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1600"/>
              <a:gd name="T58" fmla="*/ 0 h 21600"/>
              <a:gd name="T59" fmla="*/ 21600 w 21600"/>
              <a:gd name="T60" fmla="*/ 21600 h 2160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1600" h="21600">
                <a:moveTo>
                  <a:pt x="0" y="20407"/>
                </a:moveTo>
                <a:lnTo>
                  <a:pt x="422" y="16891"/>
                </a:lnTo>
                <a:lnTo>
                  <a:pt x="1548" y="12684"/>
                </a:lnTo>
                <a:lnTo>
                  <a:pt x="2814" y="9293"/>
                </a:lnTo>
                <a:lnTo>
                  <a:pt x="4151" y="6467"/>
                </a:lnTo>
                <a:lnTo>
                  <a:pt x="5558" y="3956"/>
                </a:lnTo>
                <a:lnTo>
                  <a:pt x="7036" y="1695"/>
                </a:lnTo>
                <a:lnTo>
                  <a:pt x="8443" y="0"/>
                </a:lnTo>
                <a:lnTo>
                  <a:pt x="15831" y="2763"/>
                </a:lnTo>
                <a:lnTo>
                  <a:pt x="21600" y="8540"/>
                </a:lnTo>
                <a:lnTo>
                  <a:pt x="19630" y="11177"/>
                </a:lnTo>
                <a:lnTo>
                  <a:pt x="18364" y="13437"/>
                </a:lnTo>
                <a:lnTo>
                  <a:pt x="17379" y="15698"/>
                </a:lnTo>
                <a:lnTo>
                  <a:pt x="16816" y="17770"/>
                </a:lnTo>
                <a:lnTo>
                  <a:pt x="16323" y="20093"/>
                </a:lnTo>
                <a:lnTo>
                  <a:pt x="16112" y="21600"/>
                </a:lnTo>
                <a:lnTo>
                  <a:pt x="7810" y="18963"/>
                </a:lnTo>
                <a:lnTo>
                  <a:pt x="0" y="20407"/>
                </a:lnTo>
                <a:close/>
                <a:moveTo>
                  <a:pt x="0" y="20407"/>
                </a:moveTo>
              </a:path>
            </a:pathLst>
          </a:custGeom>
          <a:solidFill>
            <a:srgbClr val="595959">
              <a:alpha val="4941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175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23558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1809750"/>
            <a:ext cx="58674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Freeform 6"/>
          <p:cNvSpPr>
            <a:spLocks/>
          </p:cNvSpPr>
          <p:nvPr/>
        </p:nvSpPr>
        <p:spPr bwMode="auto">
          <a:xfrm>
            <a:off x="4311651" y="2840038"/>
            <a:ext cx="974725" cy="1090612"/>
          </a:xfrm>
          <a:custGeom>
            <a:avLst/>
            <a:gdLst>
              <a:gd name="T0" fmla="*/ 0 w 21600"/>
              <a:gd name="T1" fmla="*/ 20407 h 21600"/>
              <a:gd name="T2" fmla="*/ 422 w 21600"/>
              <a:gd name="T3" fmla="*/ 16891 h 21600"/>
              <a:gd name="T4" fmla="*/ 1548 w 21600"/>
              <a:gd name="T5" fmla="*/ 12684 h 21600"/>
              <a:gd name="T6" fmla="*/ 2814 w 21600"/>
              <a:gd name="T7" fmla="*/ 9293 h 21600"/>
              <a:gd name="T8" fmla="*/ 4151 w 21600"/>
              <a:gd name="T9" fmla="*/ 6467 h 21600"/>
              <a:gd name="T10" fmla="*/ 5558 w 21600"/>
              <a:gd name="T11" fmla="*/ 3956 h 21600"/>
              <a:gd name="T12" fmla="*/ 7036 w 21600"/>
              <a:gd name="T13" fmla="*/ 1695 h 21600"/>
              <a:gd name="T14" fmla="*/ 8443 w 21600"/>
              <a:gd name="T15" fmla="*/ 0 h 21600"/>
              <a:gd name="T16" fmla="*/ 15831 w 21600"/>
              <a:gd name="T17" fmla="*/ 2763 h 21600"/>
              <a:gd name="T18" fmla="*/ 21600 w 21600"/>
              <a:gd name="T19" fmla="*/ 8540 h 21600"/>
              <a:gd name="T20" fmla="*/ 19630 w 21600"/>
              <a:gd name="T21" fmla="*/ 11177 h 21600"/>
              <a:gd name="T22" fmla="*/ 18364 w 21600"/>
              <a:gd name="T23" fmla="*/ 13437 h 21600"/>
              <a:gd name="T24" fmla="*/ 17379 w 21600"/>
              <a:gd name="T25" fmla="*/ 15698 h 21600"/>
              <a:gd name="T26" fmla="*/ 16816 w 21600"/>
              <a:gd name="T27" fmla="*/ 17770 h 21600"/>
              <a:gd name="T28" fmla="*/ 16323 w 21600"/>
              <a:gd name="T29" fmla="*/ 20093 h 21600"/>
              <a:gd name="T30" fmla="*/ 16112 w 21600"/>
              <a:gd name="T31" fmla="*/ 21600 h 21600"/>
              <a:gd name="T32" fmla="*/ 7810 w 21600"/>
              <a:gd name="T33" fmla="*/ 18963 h 21600"/>
              <a:gd name="T34" fmla="*/ 0 w 21600"/>
              <a:gd name="T35" fmla="*/ 20407 h 21600"/>
              <a:gd name="T36" fmla="*/ 0 w 21600"/>
              <a:gd name="T37" fmla="*/ 20407 h 216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1600"/>
              <a:gd name="T58" fmla="*/ 0 h 21600"/>
              <a:gd name="T59" fmla="*/ 21600 w 21600"/>
              <a:gd name="T60" fmla="*/ 21600 h 2160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1600" h="21600">
                <a:moveTo>
                  <a:pt x="0" y="20407"/>
                </a:moveTo>
                <a:lnTo>
                  <a:pt x="422" y="16891"/>
                </a:lnTo>
                <a:lnTo>
                  <a:pt x="1548" y="12684"/>
                </a:lnTo>
                <a:lnTo>
                  <a:pt x="2814" y="9293"/>
                </a:lnTo>
                <a:lnTo>
                  <a:pt x="4151" y="6467"/>
                </a:lnTo>
                <a:lnTo>
                  <a:pt x="5558" y="3956"/>
                </a:lnTo>
                <a:lnTo>
                  <a:pt x="7036" y="1695"/>
                </a:lnTo>
                <a:lnTo>
                  <a:pt x="8443" y="0"/>
                </a:lnTo>
                <a:lnTo>
                  <a:pt x="15831" y="2763"/>
                </a:lnTo>
                <a:lnTo>
                  <a:pt x="21600" y="8540"/>
                </a:lnTo>
                <a:lnTo>
                  <a:pt x="19630" y="11177"/>
                </a:lnTo>
                <a:lnTo>
                  <a:pt x="18364" y="13437"/>
                </a:lnTo>
                <a:lnTo>
                  <a:pt x="17379" y="15698"/>
                </a:lnTo>
                <a:lnTo>
                  <a:pt x="16816" y="17770"/>
                </a:lnTo>
                <a:lnTo>
                  <a:pt x="16323" y="20093"/>
                </a:lnTo>
                <a:lnTo>
                  <a:pt x="16112" y="21600"/>
                </a:lnTo>
                <a:lnTo>
                  <a:pt x="7810" y="18963"/>
                </a:lnTo>
                <a:lnTo>
                  <a:pt x="0" y="20407"/>
                </a:lnTo>
                <a:close/>
                <a:moveTo>
                  <a:pt x="0" y="20407"/>
                </a:moveTo>
              </a:path>
            </a:pathLst>
          </a:custGeom>
          <a:solidFill>
            <a:srgbClr val="FFFF00">
              <a:alpha val="25490"/>
            </a:srgbClr>
          </a:solidFill>
          <a:ln w="31750" cap="flat">
            <a:solidFill>
              <a:srgbClr val="FFB51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6308725" y="2016125"/>
            <a:ext cx="1657350" cy="1276350"/>
          </a:xfrm>
          <a:custGeom>
            <a:avLst/>
            <a:gdLst>
              <a:gd name="T0" fmla="*/ 0 w 21600"/>
              <a:gd name="T1" fmla="*/ 12466 h 21600"/>
              <a:gd name="T2" fmla="*/ 1428 w 21600"/>
              <a:gd name="T3" fmla="*/ 6394 h 21600"/>
              <a:gd name="T4" fmla="*/ 0 w 21600"/>
              <a:gd name="T5" fmla="*/ 107 h 21600"/>
              <a:gd name="T6" fmla="*/ 621 w 21600"/>
              <a:gd name="T7" fmla="*/ 0 h 21600"/>
              <a:gd name="T8" fmla="*/ 2772 w 21600"/>
              <a:gd name="T9" fmla="*/ 242 h 21600"/>
              <a:gd name="T10" fmla="*/ 5048 w 21600"/>
              <a:gd name="T11" fmla="*/ 645 h 21600"/>
              <a:gd name="T12" fmla="*/ 8545 w 21600"/>
              <a:gd name="T13" fmla="*/ 1854 h 21600"/>
              <a:gd name="T14" fmla="*/ 11545 w 21600"/>
              <a:gd name="T15" fmla="*/ 3466 h 21600"/>
              <a:gd name="T16" fmla="*/ 14048 w 21600"/>
              <a:gd name="T17" fmla="*/ 5185 h 21600"/>
              <a:gd name="T18" fmla="*/ 17338 w 21600"/>
              <a:gd name="T19" fmla="*/ 8382 h 21600"/>
              <a:gd name="T20" fmla="*/ 19469 w 21600"/>
              <a:gd name="T21" fmla="*/ 11122 h 21600"/>
              <a:gd name="T22" fmla="*/ 21600 w 21600"/>
              <a:gd name="T23" fmla="*/ 14534 h 21600"/>
              <a:gd name="T24" fmla="*/ 18910 w 21600"/>
              <a:gd name="T25" fmla="*/ 19370 h 21600"/>
              <a:gd name="T26" fmla="*/ 13800 w 21600"/>
              <a:gd name="T27" fmla="*/ 21600 h 21600"/>
              <a:gd name="T28" fmla="*/ 12600 w 21600"/>
              <a:gd name="T29" fmla="*/ 19719 h 21600"/>
              <a:gd name="T30" fmla="*/ 10966 w 21600"/>
              <a:gd name="T31" fmla="*/ 17543 h 21600"/>
              <a:gd name="T32" fmla="*/ 9745 w 21600"/>
              <a:gd name="T33" fmla="*/ 16442 h 21600"/>
              <a:gd name="T34" fmla="*/ 8214 w 21600"/>
              <a:gd name="T35" fmla="*/ 15206 h 21600"/>
              <a:gd name="T36" fmla="*/ 6455 w 21600"/>
              <a:gd name="T37" fmla="*/ 14051 h 21600"/>
              <a:gd name="T38" fmla="*/ 4407 w 21600"/>
              <a:gd name="T39" fmla="*/ 13057 h 21600"/>
              <a:gd name="T40" fmla="*/ 2503 w 21600"/>
              <a:gd name="T41" fmla="*/ 12573 h 21600"/>
              <a:gd name="T42" fmla="*/ 0 w 21600"/>
              <a:gd name="T43" fmla="*/ 12466 h 21600"/>
              <a:gd name="T44" fmla="*/ 0 w 21600"/>
              <a:gd name="T45" fmla="*/ 12466 h 2160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1600"/>
              <a:gd name="T70" fmla="*/ 0 h 21600"/>
              <a:gd name="T71" fmla="*/ 21600 w 21600"/>
              <a:gd name="T72" fmla="*/ 21600 h 2160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1600" h="21600">
                <a:moveTo>
                  <a:pt x="0" y="12466"/>
                </a:moveTo>
                <a:lnTo>
                  <a:pt x="1428" y="6394"/>
                </a:lnTo>
                <a:lnTo>
                  <a:pt x="0" y="107"/>
                </a:lnTo>
                <a:lnTo>
                  <a:pt x="621" y="0"/>
                </a:lnTo>
                <a:lnTo>
                  <a:pt x="2772" y="242"/>
                </a:lnTo>
                <a:lnTo>
                  <a:pt x="5048" y="645"/>
                </a:lnTo>
                <a:lnTo>
                  <a:pt x="8545" y="1854"/>
                </a:lnTo>
                <a:lnTo>
                  <a:pt x="11545" y="3466"/>
                </a:lnTo>
                <a:lnTo>
                  <a:pt x="14048" y="5185"/>
                </a:lnTo>
                <a:lnTo>
                  <a:pt x="17338" y="8382"/>
                </a:lnTo>
                <a:lnTo>
                  <a:pt x="19469" y="11122"/>
                </a:lnTo>
                <a:lnTo>
                  <a:pt x="21600" y="14534"/>
                </a:lnTo>
                <a:lnTo>
                  <a:pt x="18910" y="19370"/>
                </a:lnTo>
                <a:lnTo>
                  <a:pt x="13800" y="21600"/>
                </a:lnTo>
                <a:lnTo>
                  <a:pt x="12600" y="19719"/>
                </a:lnTo>
                <a:lnTo>
                  <a:pt x="10966" y="17543"/>
                </a:lnTo>
                <a:lnTo>
                  <a:pt x="9745" y="16442"/>
                </a:lnTo>
                <a:lnTo>
                  <a:pt x="8214" y="15206"/>
                </a:lnTo>
                <a:lnTo>
                  <a:pt x="6455" y="14051"/>
                </a:lnTo>
                <a:lnTo>
                  <a:pt x="4407" y="13057"/>
                </a:lnTo>
                <a:lnTo>
                  <a:pt x="2503" y="12573"/>
                </a:lnTo>
                <a:lnTo>
                  <a:pt x="0" y="12466"/>
                </a:lnTo>
                <a:close/>
                <a:moveTo>
                  <a:pt x="0" y="12466"/>
                </a:moveTo>
              </a:path>
            </a:pathLst>
          </a:custGeom>
          <a:solidFill>
            <a:srgbClr val="C0C0C0">
              <a:alpha val="25490"/>
            </a:srgbClr>
          </a:solidFill>
          <a:ln w="317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36" name="Freeform 8"/>
          <p:cNvSpPr>
            <a:spLocks/>
          </p:cNvSpPr>
          <p:nvPr/>
        </p:nvSpPr>
        <p:spPr bwMode="auto">
          <a:xfrm>
            <a:off x="7369176" y="2879726"/>
            <a:ext cx="969963" cy="1724025"/>
          </a:xfrm>
          <a:custGeom>
            <a:avLst/>
            <a:gdLst>
              <a:gd name="T0" fmla="*/ 0 w 21600"/>
              <a:gd name="T1" fmla="*/ 5171 h 21600"/>
              <a:gd name="T2" fmla="*/ 8308 w 21600"/>
              <a:gd name="T3" fmla="*/ 3600 h 21600"/>
              <a:gd name="T4" fmla="*/ 13292 w 21600"/>
              <a:gd name="T5" fmla="*/ 0 h 21600"/>
              <a:gd name="T6" fmla="*/ 16297 w 21600"/>
              <a:gd name="T7" fmla="*/ 2665 h 21600"/>
              <a:gd name="T8" fmla="*/ 17817 w 21600"/>
              <a:gd name="T9" fmla="*/ 4455 h 21600"/>
              <a:gd name="T10" fmla="*/ 19267 w 21600"/>
              <a:gd name="T11" fmla="*/ 6643 h 21600"/>
              <a:gd name="T12" fmla="*/ 20433 w 21600"/>
              <a:gd name="T13" fmla="*/ 8950 h 21600"/>
              <a:gd name="T14" fmla="*/ 21282 w 21600"/>
              <a:gd name="T15" fmla="*/ 11596 h 21600"/>
              <a:gd name="T16" fmla="*/ 21600 w 21600"/>
              <a:gd name="T17" fmla="*/ 13724 h 21600"/>
              <a:gd name="T18" fmla="*/ 21600 w 21600"/>
              <a:gd name="T19" fmla="*/ 15912 h 21600"/>
              <a:gd name="T20" fmla="*/ 21423 w 21600"/>
              <a:gd name="T21" fmla="*/ 17761 h 21600"/>
              <a:gd name="T22" fmla="*/ 20681 w 21600"/>
              <a:gd name="T23" fmla="*/ 19989 h 21600"/>
              <a:gd name="T24" fmla="*/ 19762 w 21600"/>
              <a:gd name="T25" fmla="*/ 21361 h 21600"/>
              <a:gd name="T26" fmla="*/ 11525 w 21600"/>
              <a:gd name="T27" fmla="*/ 21600 h 21600"/>
              <a:gd name="T28" fmla="*/ 4207 w 21600"/>
              <a:gd name="T29" fmla="*/ 18975 h 21600"/>
              <a:gd name="T30" fmla="*/ 5197 w 21600"/>
              <a:gd name="T31" fmla="*/ 16568 h 21600"/>
              <a:gd name="T32" fmla="*/ 5373 w 21600"/>
              <a:gd name="T33" fmla="*/ 14102 h 21600"/>
              <a:gd name="T34" fmla="*/ 5126 w 21600"/>
              <a:gd name="T35" fmla="*/ 12371 h 21600"/>
              <a:gd name="T36" fmla="*/ 4454 w 21600"/>
              <a:gd name="T37" fmla="*/ 10462 h 21600"/>
              <a:gd name="T38" fmla="*/ 3358 w 21600"/>
              <a:gd name="T39" fmla="*/ 8712 h 21600"/>
              <a:gd name="T40" fmla="*/ 2439 w 21600"/>
              <a:gd name="T41" fmla="*/ 7638 h 21600"/>
              <a:gd name="T42" fmla="*/ 1096 w 21600"/>
              <a:gd name="T43" fmla="*/ 6206 h 21600"/>
              <a:gd name="T44" fmla="*/ 0 w 21600"/>
              <a:gd name="T45" fmla="*/ 5171 h 21600"/>
              <a:gd name="T46" fmla="*/ 0 w 21600"/>
              <a:gd name="T47" fmla="*/ 5171 h 2160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1600"/>
              <a:gd name="T73" fmla="*/ 0 h 21600"/>
              <a:gd name="T74" fmla="*/ 21600 w 21600"/>
              <a:gd name="T75" fmla="*/ 21600 h 2160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1600" h="21600">
                <a:moveTo>
                  <a:pt x="0" y="5171"/>
                </a:moveTo>
                <a:lnTo>
                  <a:pt x="8308" y="3600"/>
                </a:lnTo>
                <a:lnTo>
                  <a:pt x="13292" y="0"/>
                </a:lnTo>
                <a:lnTo>
                  <a:pt x="16297" y="2665"/>
                </a:lnTo>
                <a:lnTo>
                  <a:pt x="17817" y="4455"/>
                </a:lnTo>
                <a:lnTo>
                  <a:pt x="19267" y="6643"/>
                </a:lnTo>
                <a:lnTo>
                  <a:pt x="20433" y="8950"/>
                </a:lnTo>
                <a:lnTo>
                  <a:pt x="21282" y="11596"/>
                </a:lnTo>
                <a:lnTo>
                  <a:pt x="21600" y="13724"/>
                </a:lnTo>
                <a:lnTo>
                  <a:pt x="21600" y="15912"/>
                </a:lnTo>
                <a:lnTo>
                  <a:pt x="21423" y="17761"/>
                </a:lnTo>
                <a:lnTo>
                  <a:pt x="20681" y="19989"/>
                </a:lnTo>
                <a:lnTo>
                  <a:pt x="19762" y="21361"/>
                </a:lnTo>
                <a:lnTo>
                  <a:pt x="11525" y="21600"/>
                </a:lnTo>
                <a:lnTo>
                  <a:pt x="4207" y="18975"/>
                </a:lnTo>
                <a:lnTo>
                  <a:pt x="5197" y="16568"/>
                </a:lnTo>
                <a:lnTo>
                  <a:pt x="5373" y="14102"/>
                </a:lnTo>
                <a:lnTo>
                  <a:pt x="5126" y="12371"/>
                </a:lnTo>
                <a:lnTo>
                  <a:pt x="4454" y="10462"/>
                </a:lnTo>
                <a:lnTo>
                  <a:pt x="3358" y="8712"/>
                </a:lnTo>
                <a:lnTo>
                  <a:pt x="2439" y="7638"/>
                </a:lnTo>
                <a:lnTo>
                  <a:pt x="1096" y="6206"/>
                </a:lnTo>
                <a:lnTo>
                  <a:pt x="0" y="5171"/>
                </a:lnTo>
                <a:close/>
                <a:moveTo>
                  <a:pt x="0" y="5171"/>
                </a:moveTo>
              </a:path>
            </a:pathLst>
          </a:custGeom>
          <a:solidFill>
            <a:srgbClr val="C0C0C0">
              <a:alpha val="25490"/>
            </a:srgbClr>
          </a:solidFill>
          <a:ln w="317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37" name="Freeform 9"/>
          <p:cNvSpPr>
            <a:spLocks/>
          </p:cNvSpPr>
          <p:nvPr/>
        </p:nvSpPr>
        <p:spPr bwMode="auto">
          <a:xfrm>
            <a:off x="6405564" y="4383089"/>
            <a:ext cx="1863725" cy="1652587"/>
          </a:xfrm>
          <a:custGeom>
            <a:avLst/>
            <a:gdLst>
              <a:gd name="T0" fmla="*/ 13449 w 21600"/>
              <a:gd name="T1" fmla="*/ 0 h 21600"/>
              <a:gd name="T2" fmla="*/ 17203 w 21600"/>
              <a:gd name="T3" fmla="*/ 2822 h 21600"/>
              <a:gd name="T4" fmla="*/ 21600 w 21600"/>
              <a:gd name="T5" fmla="*/ 2511 h 21600"/>
              <a:gd name="T6" fmla="*/ 21066 w 21600"/>
              <a:gd name="T7" fmla="*/ 4399 h 21600"/>
              <a:gd name="T8" fmla="*/ 20441 w 21600"/>
              <a:gd name="T9" fmla="*/ 6183 h 21600"/>
              <a:gd name="T10" fmla="*/ 19521 w 21600"/>
              <a:gd name="T11" fmla="*/ 8217 h 21600"/>
              <a:gd name="T12" fmla="*/ 18785 w 21600"/>
              <a:gd name="T13" fmla="*/ 9690 h 21600"/>
              <a:gd name="T14" fmla="*/ 17773 w 21600"/>
              <a:gd name="T15" fmla="*/ 11350 h 21600"/>
              <a:gd name="T16" fmla="*/ 16890 w 21600"/>
              <a:gd name="T17" fmla="*/ 12636 h 21600"/>
              <a:gd name="T18" fmla="*/ 15584 w 21600"/>
              <a:gd name="T19" fmla="*/ 14089 h 21600"/>
              <a:gd name="T20" fmla="*/ 14498 w 21600"/>
              <a:gd name="T21" fmla="*/ 15271 h 21600"/>
              <a:gd name="T22" fmla="*/ 13321 w 21600"/>
              <a:gd name="T23" fmla="*/ 16454 h 21600"/>
              <a:gd name="T24" fmla="*/ 11389 w 21600"/>
              <a:gd name="T25" fmla="*/ 17844 h 21600"/>
              <a:gd name="T26" fmla="*/ 9291 w 21600"/>
              <a:gd name="T27" fmla="*/ 19172 h 21600"/>
              <a:gd name="T28" fmla="*/ 7102 w 21600"/>
              <a:gd name="T29" fmla="*/ 20355 h 21600"/>
              <a:gd name="T30" fmla="*/ 6182 w 21600"/>
              <a:gd name="T31" fmla="*/ 20687 h 21600"/>
              <a:gd name="T32" fmla="*/ 4342 w 21600"/>
              <a:gd name="T33" fmla="*/ 21289 h 21600"/>
              <a:gd name="T34" fmla="*/ 2024 w 21600"/>
              <a:gd name="T35" fmla="*/ 21600 h 21600"/>
              <a:gd name="T36" fmla="*/ 0 w 21600"/>
              <a:gd name="T37" fmla="*/ 17097 h 21600"/>
              <a:gd name="T38" fmla="*/ 883 w 21600"/>
              <a:gd name="T39" fmla="*/ 12201 h 21600"/>
              <a:gd name="T40" fmla="*/ 2410 w 21600"/>
              <a:gd name="T41" fmla="*/ 11952 h 21600"/>
              <a:gd name="T42" fmla="*/ 4434 w 21600"/>
              <a:gd name="T43" fmla="*/ 11267 h 21600"/>
              <a:gd name="T44" fmla="*/ 5906 w 21600"/>
              <a:gd name="T45" fmla="*/ 10478 h 21600"/>
              <a:gd name="T46" fmla="*/ 7654 w 21600"/>
              <a:gd name="T47" fmla="*/ 9254 h 21600"/>
              <a:gd name="T48" fmla="*/ 8923 w 21600"/>
              <a:gd name="T49" fmla="*/ 8154 h 21600"/>
              <a:gd name="T50" fmla="*/ 9806 w 21600"/>
              <a:gd name="T51" fmla="*/ 7179 h 21600"/>
              <a:gd name="T52" fmla="*/ 10892 w 21600"/>
              <a:gd name="T53" fmla="*/ 5685 h 21600"/>
              <a:gd name="T54" fmla="*/ 11518 w 21600"/>
              <a:gd name="T55" fmla="*/ 4586 h 21600"/>
              <a:gd name="T56" fmla="*/ 12511 w 21600"/>
              <a:gd name="T57" fmla="*/ 2905 h 21600"/>
              <a:gd name="T58" fmla="*/ 13137 w 21600"/>
              <a:gd name="T59" fmla="*/ 1141 h 21600"/>
              <a:gd name="T60" fmla="*/ 13449 w 21600"/>
              <a:gd name="T61" fmla="*/ 0 h 21600"/>
              <a:gd name="T62" fmla="*/ 13449 w 21600"/>
              <a:gd name="T63" fmla="*/ 0 h 216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1600"/>
              <a:gd name="T97" fmla="*/ 0 h 21600"/>
              <a:gd name="T98" fmla="*/ 21600 w 21600"/>
              <a:gd name="T99" fmla="*/ 21600 h 2160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1600" h="21600">
                <a:moveTo>
                  <a:pt x="13449" y="0"/>
                </a:moveTo>
                <a:lnTo>
                  <a:pt x="17203" y="2822"/>
                </a:lnTo>
                <a:lnTo>
                  <a:pt x="21600" y="2511"/>
                </a:lnTo>
                <a:lnTo>
                  <a:pt x="21066" y="4399"/>
                </a:lnTo>
                <a:lnTo>
                  <a:pt x="20441" y="6183"/>
                </a:lnTo>
                <a:lnTo>
                  <a:pt x="19521" y="8217"/>
                </a:lnTo>
                <a:lnTo>
                  <a:pt x="18785" y="9690"/>
                </a:lnTo>
                <a:lnTo>
                  <a:pt x="17773" y="11350"/>
                </a:lnTo>
                <a:lnTo>
                  <a:pt x="16890" y="12636"/>
                </a:lnTo>
                <a:lnTo>
                  <a:pt x="15584" y="14089"/>
                </a:lnTo>
                <a:lnTo>
                  <a:pt x="14498" y="15271"/>
                </a:lnTo>
                <a:lnTo>
                  <a:pt x="13321" y="16454"/>
                </a:lnTo>
                <a:lnTo>
                  <a:pt x="11389" y="17844"/>
                </a:lnTo>
                <a:lnTo>
                  <a:pt x="9291" y="19172"/>
                </a:lnTo>
                <a:lnTo>
                  <a:pt x="7102" y="20355"/>
                </a:lnTo>
                <a:lnTo>
                  <a:pt x="6182" y="20687"/>
                </a:lnTo>
                <a:lnTo>
                  <a:pt x="4342" y="21289"/>
                </a:lnTo>
                <a:lnTo>
                  <a:pt x="2024" y="21600"/>
                </a:lnTo>
                <a:lnTo>
                  <a:pt x="0" y="17097"/>
                </a:lnTo>
                <a:lnTo>
                  <a:pt x="883" y="12201"/>
                </a:lnTo>
                <a:lnTo>
                  <a:pt x="2410" y="11952"/>
                </a:lnTo>
                <a:lnTo>
                  <a:pt x="4434" y="11267"/>
                </a:lnTo>
                <a:lnTo>
                  <a:pt x="5906" y="10478"/>
                </a:lnTo>
                <a:lnTo>
                  <a:pt x="7654" y="9254"/>
                </a:lnTo>
                <a:lnTo>
                  <a:pt x="8923" y="8154"/>
                </a:lnTo>
                <a:lnTo>
                  <a:pt x="9806" y="7179"/>
                </a:lnTo>
                <a:lnTo>
                  <a:pt x="10892" y="5685"/>
                </a:lnTo>
                <a:lnTo>
                  <a:pt x="11518" y="4586"/>
                </a:lnTo>
                <a:lnTo>
                  <a:pt x="12511" y="2905"/>
                </a:lnTo>
                <a:lnTo>
                  <a:pt x="13137" y="1141"/>
                </a:lnTo>
                <a:lnTo>
                  <a:pt x="13449" y="0"/>
                </a:lnTo>
                <a:close/>
                <a:moveTo>
                  <a:pt x="13449" y="0"/>
                </a:moveTo>
              </a:path>
            </a:pathLst>
          </a:custGeom>
          <a:solidFill>
            <a:srgbClr val="FFFF00">
              <a:alpha val="25490"/>
            </a:srgbClr>
          </a:solidFill>
          <a:ln w="31750" cap="flat">
            <a:solidFill>
              <a:srgbClr val="FFC03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38" name="Freeform 10"/>
          <p:cNvSpPr>
            <a:spLocks/>
          </p:cNvSpPr>
          <p:nvPr/>
        </p:nvSpPr>
        <p:spPr bwMode="auto">
          <a:xfrm>
            <a:off x="4573589" y="4684713"/>
            <a:ext cx="2009775" cy="1363662"/>
          </a:xfrm>
          <a:custGeom>
            <a:avLst/>
            <a:gdLst>
              <a:gd name="T0" fmla="*/ 21600 w 21600"/>
              <a:gd name="T1" fmla="*/ 21248 h 21600"/>
              <a:gd name="T2" fmla="*/ 19723 w 21600"/>
              <a:gd name="T3" fmla="*/ 15917 h 21600"/>
              <a:gd name="T4" fmla="*/ 20576 w 21600"/>
              <a:gd name="T5" fmla="*/ 9832 h 21600"/>
              <a:gd name="T6" fmla="*/ 19280 w 21600"/>
              <a:gd name="T7" fmla="*/ 10008 h 21600"/>
              <a:gd name="T8" fmla="*/ 18188 w 21600"/>
              <a:gd name="T9" fmla="*/ 10008 h 21600"/>
              <a:gd name="T10" fmla="*/ 17164 w 21600"/>
              <a:gd name="T11" fmla="*/ 9882 h 21600"/>
              <a:gd name="T12" fmla="*/ 16004 w 21600"/>
              <a:gd name="T13" fmla="*/ 9580 h 21600"/>
              <a:gd name="T14" fmla="*/ 14741 w 21600"/>
              <a:gd name="T15" fmla="*/ 9052 h 21600"/>
              <a:gd name="T16" fmla="*/ 13649 w 21600"/>
              <a:gd name="T17" fmla="*/ 8524 h 21600"/>
              <a:gd name="T18" fmla="*/ 12387 w 21600"/>
              <a:gd name="T19" fmla="*/ 7619 h 21600"/>
              <a:gd name="T20" fmla="*/ 11721 w 21600"/>
              <a:gd name="T21" fmla="*/ 7116 h 21600"/>
              <a:gd name="T22" fmla="*/ 10715 w 21600"/>
              <a:gd name="T23" fmla="*/ 6161 h 21600"/>
              <a:gd name="T24" fmla="*/ 9827 w 21600"/>
              <a:gd name="T25" fmla="*/ 5230 h 21600"/>
              <a:gd name="T26" fmla="*/ 8855 w 21600"/>
              <a:gd name="T27" fmla="*/ 3847 h 21600"/>
              <a:gd name="T28" fmla="*/ 8121 w 21600"/>
              <a:gd name="T29" fmla="*/ 2590 h 21600"/>
              <a:gd name="T30" fmla="*/ 7422 w 21600"/>
              <a:gd name="T31" fmla="*/ 1132 h 21600"/>
              <a:gd name="T32" fmla="*/ 6893 w 21600"/>
              <a:gd name="T33" fmla="*/ 0 h 21600"/>
              <a:gd name="T34" fmla="*/ 2883 w 21600"/>
              <a:gd name="T35" fmla="*/ 729 h 21600"/>
              <a:gd name="T36" fmla="*/ 0 w 21600"/>
              <a:gd name="T37" fmla="*/ 5809 h 21600"/>
              <a:gd name="T38" fmla="*/ 734 w 21600"/>
              <a:gd name="T39" fmla="*/ 7317 h 21600"/>
              <a:gd name="T40" fmla="*/ 1501 w 21600"/>
              <a:gd name="T41" fmla="*/ 8977 h 21600"/>
              <a:gd name="T42" fmla="*/ 2798 w 21600"/>
              <a:gd name="T43" fmla="*/ 11265 h 21600"/>
              <a:gd name="T44" fmla="*/ 3736 w 21600"/>
              <a:gd name="T45" fmla="*/ 12698 h 21600"/>
              <a:gd name="T46" fmla="*/ 5084 w 21600"/>
              <a:gd name="T47" fmla="*/ 14383 h 21600"/>
              <a:gd name="T48" fmla="*/ 6449 w 21600"/>
              <a:gd name="T49" fmla="*/ 15917 h 21600"/>
              <a:gd name="T50" fmla="*/ 8036 w 21600"/>
              <a:gd name="T51" fmla="*/ 17476 h 21600"/>
              <a:gd name="T52" fmla="*/ 9623 w 21600"/>
              <a:gd name="T53" fmla="*/ 18683 h 21600"/>
              <a:gd name="T54" fmla="*/ 11124 w 21600"/>
              <a:gd name="T55" fmla="*/ 19463 h 21600"/>
              <a:gd name="T56" fmla="*/ 12864 w 21600"/>
              <a:gd name="T57" fmla="*/ 20292 h 21600"/>
              <a:gd name="T58" fmla="*/ 14912 w 21600"/>
              <a:gd name="T59" fmla="*/ 21072 h 21600"/>
              <a:gd name="T60" fmla="*/ 17812 w 21600"/>
              <a:gd name="T61" fmla="*/ 21600 h 21600"/>
              <a:gd name="T62" fmla="*/ 19297 w 21600"/>
              <a:gd name="T63" fmla="*/ 21600 h 21600"/>
              <a:gd name="T64" fmla="*/ 20900 w 21600"/>
              <a:gd name="T65" fmla="*/ 21424 h 21600"/>
              <a:gd name="T66" fmla="*/ 21600 w 21600"/>
              <a:gd name="T67" fmla="*/ 21248 h 21600"/>
              <a:gd name="T68" fmla="*/ 21600 w 21600"/>
              <a:gd name="T69" fmla="*/ 21248 h 2160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1600"/>
              <a:gd name="T106" fmla="*/ 0 h 21600"/>
              <a:gd name="T107" fmla="*/ 21600 w 21600"/>
              <a:gd name="T108" fmla="*/ 21600 h 2160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1600" h="21600">
                <a:moveTo>
                  <a:pt x="21600" y="21248"/>
                </a:moveTo>
                <a:lnTo>
                  <a:pt x="19723" y="15917"/>
                </a:lnTo>
                <a:lnTo>
                  <a:pt x="20576" y="9832"/>
                </a:lnTo>
                <a:lnTo>
                  <a:pt x="19280" y="10008"/>
                </a:lnTo>
                <a:lnTo>
                  <a:pt x="18188" y="10008"/>
                </a:lnTo>
                <a:lnTo>
                  <a:pt x="17164" y="9882"/>
                </a:lnTo>
                <a:lnTo>
                  <a:pt x="16004" y="9580"/>
                </a:lnTo>
                <a:lnTo>
                  <a:pt x="14741" y="9052"/>
                </a:lnTo>
                <a:lnTo>
                  <a:pt x="13649" y="8524"/>
                </a:lnTo>
                <a:lnTo>
                  <a:pt x="12387" y="7619"/>
                </a:lnTo>
                <a:lnTo>
                  <a:pt x="11721" y="7116"/>
                </a:lnTo>
                <a:lnTo>
                  <a:pt x="10715" y="6161"/>
                </a:lnTo>
                <a:lnTo>
                  <a:pt x="9827" y="5230"/>
                </a:lnTo>
                <a:lnTo>
                  <a:pt x="8855" y="3847"/>
                </a:lnTo>
                <a:lnTo>
                  <a:pt x="8121" y="2590"/>
                </a:lnTo>
                <a:lnTo>
                  <a:pt x="7422" y="1132"/>
                </a:lnTo>
                <a:lnTo>
                  <a:pt x="6893" y="0"/>
                </a:lnTo>
                <a:lnTo>
                  <a:pt x="2883" y="729"/>
                </a:lnTo>
                <a:lnTo>
                  <a:pt x="0" y="5809"/>
                </a:lnTo>
                <a:lnTo>
                  <a:pt x="734" y="7317"/>
                </a:lnTo>
                <a:lnTo>
                  <a:pt x="1501" y="8977"/>
                </a:lnTo>
                <a:lnTo>
                  <a:pt x="2798" y="11265"/>
                </a:lnTo>
                <a:lnTo>
                  <a:pt x="3736" y="12698"/>
                </a:lnTo>
                <a:lnTo>
                  <a:pt x="5084" y="14383"/>
                </a:lnTo>
                <a:lnTo>
                  <a:pt x="6449" y="15917"/>
                </a:lnTo>
                <a:lnTo>
                  <a:pt x="8036" y="17476"/>
                </a:lnTo>
                <a:lnTo>
                  <a:pt x="9623" y="18683"/>
                </a:lnTo>
                <a:lnTo>
                  <a:pt x="11124" y="19463"/>
                </a:lnTo>
                <a:lnTo>
                  <a:pt x="12864" y="20292"/>
                </a:lnTo>
                <a:lnTo>
                  <a:pt x="14912" y="21072"/>
                </a:lnTo>
                <a:lnTo>
                  <a:pt x="17812" y="21600"/>
                </a:lnTo>
                <a:lnTo>
                  <a:pt x="19297" y="21600"/>
                </a:lnTo>
                <a:lnTo>
                  <a:pt x="20900" y="21424"/>
                </a:lnTo>
                <a:lnTo>
                  <a:pt x="21600" y="21248"/>
                </a:lnTo>
                <a:close/>
                <a:moveTo>
                  <a:pt x="21600" y="21248"/>
                </a:moveTo>
              </a:path>
            </a:pathLst>
          </a:custGeom>
          <a:solidFill>
            <a:srgbClr val="FFFF00">
              <a:alpha val="25490"/>
            </a:srgbClr>
          </a:solidFill>
          <a:ln w="31750" cap="flat">
            <a:solidFill>
              <a:srgbClr val="FFB51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39" name="Freeform 11"/>
          <p:cNvSpPr>
            <a:spLocks/>
          </p:cNvSpPr>
          <p:nvPr/>
        </p:nvSpPr>
        <p:spPr bwMode="auto">
          <a:xfrm>
            <a:off x="4300539" y="3794126"/>
            <a:ext cx="911225" cy="1254125"/>
          </a:xfrm>
          <a:custGeom>
            <a:avLst/>
            <a:gdLst>
              <a:gd name="T0" fmla="*/ 6472 w 21600"/>
              <a:gd name="T1" fmla="*/ 21600 h 21600"/>
              <a:gd name="T2" fmla="*/ 4741 w 21600"/>
              <a:gd name="T3" fmla="*/ 19057 h 21600"/>
              <a:gd name="T4" fmla="*/ 3161 w 21600"/>
              <a:gd name="T5" fmla="*/ 16514 h 21600"/>
              <a:gd name="T6" fmla="*/ 1994 w 21600"/>
              <a:gd name="T7" fmla="*/ 13999 h 21600"/>
              <a:gd name="T8" fmla="*/ 1016 w 21600"/>
              <a:gd name="T9" fmla="*/ 10937 h 21600"/>
              <a:gd name="T10" fmla="*/ 452 w 21600"/>
              <a:gd name="T11" fmla="*/ 8449 h 21600"/>
              <a:gd name="T12" fmla="*/ 38 w 21600"/>
              <a:gd name="T13" fmla="*/ 6125 h 21600"/>
              <a:gd name="T14" fmla="*/ 0 w 21600"/>
              <a:gd name="T15" fmla="*/ 3883 h 21600"/>
              <a:gd name="T16" fmla="*/ 376 w 21600"/>
              <a:gd name="T17" fmla="*/ 1230 h 21600"/>
              <a:gd name="T18" fmla="*/ 8768 w 21600"/>
              <a:gd name="T19" fmla="*/ 0 h 21600"/>
              <a:gd name="T20" fmla="*/ 17461 w 21600"/>
              <a:gd name="T21" fmla="*/ 2406 h 21600"/>
              <a:gd name="T22" fmla="*/ 17385 w 21600"/>
              <a:gd name="T23" fmla="*/ 5004 h 21600"/>
              <a:gd name="T24" fmla="*/ 17574 w 21600"/>
              <a:gd name="T25" fmla="*/ 6699 h 21600"/>
              <a:gd name="T26" fmla="*/ 17762 w 21600"/>
              <a:gd name="T27" fmla="*/ 8121 h 21600"/>
              <a:gd name="T28" fmla="*/ 18665 w 21600"/>
              <a:gd name="T29" fmla="*/ 10609 h 21600"/>
              <a:gd name="T30" fmla="*/ 19455 w 21600"/>
              <a:gd name="T31" fmla="*/ 12085 h 21600"/>
              <a:gd name="T32" fmla="*/ 20433 w 21600"/>
              <a:gd name="T33" fmla="*/ 13671 h 21600"/>
              <a:gd name="T34" fmla="*/ 21600 w 21600"/>
              <a:gd name="T35" fmla="*/ 15284 h 21600"/>
              <a:gd name="T36" fmla="*/ 13171 w 21600"/>
              <a:gd name="T37" fmla="*/ 16077 h 21600"/>
              <a:gd name="T38" fmla="*/ 6472 w 21600"/>
              <a:gd name="T39" fmla="*/ 21600 h 21600"/>
              <a:gd name="T40" fmla="*/ 6472 w 21600"/>
              <a:gd name="T41" fmla="*/ 21600 h 216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1600"/>
              <a:gd name="T64" fmla="*/ 0 h 21600"/>
              <a:gd name="T65" fmla="*/ 21600 w 21600"/>
              <a:gd name="T66" fmla="*/ 21600 h 2160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1600" h="21600">
                <a:moveTo>
                  <a:pt x="6472" y="21600"/>
                </a:moveTo>
                <a:lnTo>
                  <a:pt x="4741" y="19057"/>
                </a:lnTo>
                <a:lnTo>
                  <a:pt x="3161" y="16514"/>
                </a:lnTo>
                <a:lnTo>
                  <a:pt x="1994" y="13999"/>
                </a:lnTo>
                <a:lnTo>
                  <a:pt x="1016" y="10937"/>
                </a:lnTo>
                <a:lnTo>
                  <a:pt x="452" y="8449"/>
                </a:lnTo>
                <a:lnTo>
                  <a:pt x="38" y="6125"/>
                </a:lnTo>
                <a:lnTo>
                  <a:pt x="0" y="3883"/>
                </a:lnTo>
                <a:lnTo>
                  <a:pt x="376" y="1230"/>
                </a:lnTo>
                <a:lnTo>
                  <a:pt x="8768" y="0"/>
                </a:lnTo>
                <a:lnTo>
                  <a:pt x="17461" y="2406"/>
                </a:lnTo>
                <a:lnTo>
                  <a:pt x="17385" y="5004"/>
                </a:lnTo>
                <a:lnTo>
                  <a:pt x="17574" y="6699"/>
                </a:lnTo>
                <a:lnTo>
                  <a:pt x="17762" y="8121"/>
                </a:lnTo>
                <a:lnTo>
                  <a:pt x="18665" y="10609"/>
                </a:lnTo>
                <a:lnTo>
                  <a:pt x="19455" y="12085"/>
                </a:lnTo>
                <a:lnTo>
                  <a:pt x="20433" y="13671"/>
                </a:lnTo>
                <a:lnTo>
                  <a:pt x="21600" y="15284"/>
                </a:lnTo>
                <a:lnTo>
                  <a:pt x="13171" y="16077"/>
                </a:lnTo>
                <a:lnTo>
                  <a:pt x="6472" y="21600"/>
                </a:lnTo>
                <a:close/>
                <a:moveTo>
                  <a:pt x="6472" y="21600"/>
                </a:moveTo>
              </a:path>
            </a:pathLst>
          </a:custGeom>
          <a:solidFill>
            <a:srgbClr val="FFFF00">
              <a:alpha val="25490"/>
            </a:srgbClr>
          </a:solidFill>
          <a:ln w="31750" cap="flat">
            <a:solidFill>
              <a:srgbClr val="FFB51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40" name="Freeform 12"/>
          <p:cNvSpPr>
            <a:spLocks/>
          </p:cNvSpPr>
          <p:nvPr/>
        </p:nvSpPr>
        <p:spPr bwMode="auto">
          <a:xfrm>
            <a:off x="4697413" y="2012951"/>
            <a:ext cx="1733550" cy="1255713"/>
          </a:xfrm>
          <a:custGeom>
            <a:avLst/>
            <a:gdLst>
              <a:gd name="T0" fmla="*/ 0 w 21600"/>
              <a:gd name="T1" fmla="*/ 14309 h 21600"/>
              <a:gd name="T2" fmla="*/ 1207 w 21600"/>
              <a:gd name="T3" fmla="*/ 12152 h 21600"/>
              <a:gd name="T4" fmla="*/ 2295 w 21600"/>
              <a:gd name="T5" fmla="*/ 10595 h 21600"/>
              <a:gd name="T6" fmla="*/ 3284 w 21600"/>
              <a:gd name="T7" fmla="*/ 9366 h 21600"/>
              <a:gd name="T8" fmla="*/ 5538 w 21600"/>
              <a:gd name="T9" fmla="*/ 6554 h 21600"/>
              <a:gd name="T10" fmla="*/ 7437 w 21600"/>
              <a:gd name="T11" fmla="*/ 4943 h 21600"/>
              <a:gd name="T12" fmla="*/ 9257 w 21600"/>
              <a:gd name="T13" fmla="*/ 3632 h 21600"/>
              <a:gd name="T14" fmla="*/ 10820 w 21600"/>
              <a:gd name="T15" fmla="*/ 2676 h 21600"/>
              <a:gd name="T16" fmla="*/ 12837 w 21600"/>
              <a:gd name="T17" fmla="*/ 1693 h 21600"/>
              <a:gd name="T18" fmla="*/ 14815 w 21600"/>
              <a:gd name="T19" fmla="*/ 792 h 21600"/>
              <a:gd name="T20" fmla="*/ 17031 w 21600"/>
              <a:gd name="T21" fmla="*/ 273 h 21600"/>
              <a:gd name="T22" fmla="*/ 20176 w 21600"/>
              <a:gd name="T23" fmla="*/ 0 h 21600"/>
              <a:gd name="T24" fmla="*/ 21600 w 21600"/>
              <a:gd name="T25" fmla="*/ 6499 h 21600"/>
              <a:gd name="T26" fmla="*/ 20314 w 21600"/>
              <a:gd name="T27" fmla="*/ 12561 h 21600"/>
              <a:gd name="T28" fmla="*/ 18771 w 21600"/>
              <a:gd name="T29" fmla="*/ 12752 h 21600"/>
              <a:gd name="T30" fmla="*/ 16734 w 21600"/>
              <a:gd name="T31" fmla="*/ 13244 h 21600"/>
              <a:gd name="T32" fmla="*/ 14993 w 21600"/>
              <a:gd name="T33" fmla="*/ 13899 h 21600"/>
              <a:gd name="T34" fmla="*/ 13648 w 21600"/>
              <a:gd name="T35" fmla="*/ 14637 h 21600"/>
              <a:gd name="T36" fmla="*/ 13134 w 21600"/>
              <a:gd name="T37" fmla="*/ 14882 h 21600"/>
              <a:gd name="T38" fmla="*/ 10662 w 21600"/>
              <a:gd name="T39" fmla="*/ 16985 h 21600"/>
              <a:gd name="T40" fmla="*/ 9218 w 21600"/>
              <a:gd name="T41" fmla="*/ 18705 h 21600"/>
              <a:gd name="T42" fmla="*/ 8169 w 21600"/>
              <a:gd name="T43" fmla="*/ 20344 h 21600"/>
              <a:gd name="T44" fmla="*/ 7437 w 21600"/>
              <a:gd name="T45" fmla="*/ 21600 h 21600"/>
              <a:gd name="T46" fmla="*/ 4174 w 21600"/>
              <a:gd name="T47" fmla="*/ 16657 h 21600"/>
              <a:gd name="T48" fmla="*/ 0 w 21600"/>
              <a:gd name="T49" fmla="*/ 14309 h 21600"/>
              <a:gd name="T50" fmla="*/ 0 w 21600"/>
              <a:gd name="T51" fmla="*/ 14309 h 216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1600"/>
              <a:gd name="T79" fmla="*/ 0 h 21600"/>
              <a:gd name="T80" fmla="*/ 21600 w 21600"/>
              <a:gd name="T81" fmla="*/ 21600 h 2160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1600" h="21600">
                <a:moveTo>
                  <a:pt x="0" y="14309"/>
                </a:moveTo>
                <a:lnTo>
                  <a:pt x="1207" y="12152"/>
                </a:lnTo>
                <a:lnTo>
                  <a:pt x="2295" y="10595"/>
                </a:lnTo>
                <a:lnTo>
                  <a:pt x="3284" y="9366"/>
                </a:lnTo>
                <a:lnTo>
                  <a:pt x="5538" y="6554"/>
                </a:lnTo>
                <a:lnTo>
                  <a:pt x="7437" y="4943"/>
                </a:lnTo>
                <a:lnTo>
                  <a:pt x="9257" y="3632"/>
                </a:lnTo>
                <a:lnTo>
                  <a:pt x="10820" y="2676"/>
                </a:lnTo>
                <a:lnTo>
                  <a:pt x="12837" y="1693"/>
                </a:lnTo>
                <a:lnTo>
                  <a:pt x="14815" y="792"/>
                </a:lnTo>
                <a:lnTo>
                  <a:pt x="17031" y="273"/>
                </a:lnTo>
                <a:lnTo>
                  <a:pt x="20176" y="0"/>
                </a:lnTo>
                <a:lnTo>
                  <a:pt x="21600" y="6499"/>
                </a:lnTo>
                <a:lnTo>
                  <a:pt x="20314" y="12561"/>
                </a:lnTo>
                <a:lnTo>
                  <a:pt x="18771" y="12752"/>
                </a:lnTo>
                <a:lnTo>
                  <a:pt x="16734" y="13244"/>
                </a:lnTo>
                <a:lnTo>
                  <a:pt x="14993" y="13899"/>
                </a:lnTo>
                <a:lnTo>
                  <a:pt x="13648" y="14637"/>
                </a:lnTo>
                <a:lnTo>
                  <a:pt x="13134" y="14882"/>
                </a:lnTo>
                <a:lnTo>
                  <a:pt x="10662" y="16985"/>
                </a:lnTo>
                <a:lnTo>
                  <a:pt x="9218" y="18705"/>
                </a:lnTo>
                <a:lnTo>
                  <a:pt x="8169" y="20344"/>
                </a:lnTo>
                <a:lnTo>
                  <a:pt x="7437" y="21600"/>
                </a:lnTo>
                <a:lnTo>
                  <a:pt x="4174" y="16657"/>
                </a:lnTo>
                <a:lnTo>
                  <a:pt x="0" y="14309"/>
                </a:lnTo>
                <a:close/>
                <a:moveTo>
                  <a:pt x="0" y="14309"/>
                </a:moveTo>
              </a:path>
            </a:pathLst>
          </a:custGeom>
          <a:solidFill>
            <a:srgbClr val="C0C0C0">
              <a:alpha val="25490"/>
            </a:srgbClr>
          </a:solidFill>
          <a:ln w="317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41" name="AutoShape 13"/>
          <p:cNvSpPr>
            <a:spLocks/>
          </p:cNvSpPr>
          <p:nvPr/>
        </p:nvSpPr>
        <p:spPr bwMode="auto">
          <a:xfrm rot="-3600000">
            <a:off x="5065713" y="3859213"/>
            <a:ext cx="2501900" cy="355600"/>
          </a:xfrm>
          <a:prstGeom prst="rightArrow">
            <a:avLst>
              <a:gd name="adj1" fmla="val 50000"/>
              <a:gd name="adj2" fmla="val 175893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542" name="AutoShape 14"/>
          <p:cNvSpPr>
            <a:spLocks/>
          </p:cNvSpPr>
          <p:nvPr/>
        </p:nvSpPr>
        <p:spPr bwMode="auto">
          <a:xfrm rot="-180000">
            <a:off x="5087938" y="3862388"/>
            <a:ext cx="2501900" cy="355600"/>
          </a:xfrm>
          <a:prstGeom prst="rightArrow">
            <a:avLst>
              <a:gd name="adj1" fmla="val 50000"/>
              <a:gd name="adj2" fmla="val 175893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543" name="AutoShape 15"/>
          <p:cNvSpPr>
            <a:spLocks/>
          </p:cNvSpPr>
          <p:nvPr/>
        </p:nvSpPr>
        <p:spPr bwMode="auto">
          <a:xfrm rot="2819999">
            <a:off x="5080000" y="3849688"/>
            <a:ext cx="2501900" cy="355600"/>
          </a:xfrm>
          <a:prstGeom prst="rightArrow">
            <a:avLst>
              <a:gd name="adj1" fmla="val 50000"/>
              <a:gd name="adj2" fmla="val 175893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544" name="AutoShape 16"/>
          <p:cNvSpPr>
            <a:spLocks/>
          </p:cNvSpPr>
          <p:nvPr/>
        </p:nvSpPr>
        <p:spPr bwMode="auto">
          <a:xfrm rot="7199999">
            <a:off x="5060950" y="3876675"/>
            <a:ext cx="2501900" cy="355600"/>
          </a:xfrm>
          <a:prstGeom prst="rightArrow">
            <a:avLst>
              <a:gd name="adj1" fmla="val 50000"/>
              <a:gd name="adj2" fmla="val 175893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545" name="AutoShape 17"/>
          <p:cNvSpPr>
            <a:spLocks/>
          </p:cNvSpPr>
          <p:nvPr/>
        </p:nvSpPr>
        <p:spPr bwMode="auto">
          <a:xfrm rot="9960000">
            <a:off x="5054600" y="3813175"/>
            <a:ext cx="2501900" cy="355600"/>
          </a:xfrm>
          <a:prstGeom prst="rightArrow">
            <a:avLst>
              <a:gd name="adj1" fmla="val 50000"/>
              <a:gd name="adj2" fmla="val 175893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546" name="AutoShape 18"/>
          <p:cNvSpPr>
            <a:spLocks/>
          </p:cNvSpPr>
          <p:nvPr/>
        </p:nvSpPr>
        <p:spPr bwMode="auto">
          <a:xfrm rot="-6900000">
            <a:off x="5067300" y="3848100"/>
            <a:ext cx="2501900" cy="355600"/>
          </a:xfrm>
          <a:prstGeom prst="rightArrow">
            <a:avLst>
              <a:gd name="adj1" fmla="val 50000"/>
              <a:gd name="adj2" fmla="val 175893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5829300" y="3798889"/>
            <a:ext cx="935038" cy="814387"/>
          </a:xfrm>
          <a:custGeom>
            <a:avLst/>
            <a:gdLst>
              <a:gd name="T0" fmla="*/ 11515 w 21600"/>
              <a:gd name="T1" fmla="*/ 6358 h 21600"/>
              <a:gd name="T2" fmla="*/ 21600 w 21600"/>
              <a:gd name="T3" fmla="*/ 9600 h 21600"/>
              <a:gd name="T4" fmla="*/ 21417 w 21600"/>
              <a:gd name="T5" fmla="*/ 13389 h 21600"/>
              <a:gd name="T6" fmla="*/ 19216 w 21600"/>
              <a:gd name="T7" fmla="*/ 17179 h 21600"/>
              <a:gd name="T8" fmla="*/ 14376 w 21600"/>
              <a:gd name="T9" fmla="*/ 20926 h 21600"/>
              <a:gd name="T10" fmla="*/ 9902 w 21600"/>
              <a:gd name="T11" fmla="*/ 21600 h 21600"/>
              <a:gd name="T12" fmla="*/ 5794 w 21600"/>
              <a:gd name="T13" fmla="*/ 20084 h 21600"/>
              <a:gd name="T14" fmla="*/ 2420 w 21600"/>
              <a:gd name="T15" fmla="*/ 16674 h 21600"/>
              <a:gd name="T16" fmla="*/ 440 w 21600"/>
              <a:gd name="T17" fmla="*/ 12884 h 21600"/>
              <a:gd name="T18" fmla="*/ 0 w 21600"/>
              <a:gd name="T19" fmla="*/ 8632 h 21600"/>
              <a:gd name="T20" fmla="*/ 807 w 21600"/>
              <a:gd name="T21" fmla="*/ 4632 h 21600"/>
              <a:gd name="T22" fmla="*/ 2494 w 21600"/>
              <a:gd name="T23" fmla="*/ 1474 h 21600"/>
              <a:gd name="T24" fmla="*/ 3594 w 21600"/>
              <a:gd name="T25" fmla="*/ 0 h 21600"/>
              <a:gd name="T26" fmla="*/ 11515 w 21600"/>
              <a:gd name="T27" fmla="*/ 6358 h 21600"/>
              <a:gd name="T28" fmla="*/ 11515 w 21600"/>
              <a:gd name="T29" fmla="*/ 6358 h 21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1600"/>
              <a:gd name="T46" fmla="*/ 0 h 21600"/>
              <a:gd name="T47" fmla="*/ 21600 w 21600"/>
              <a:gd name="T48" fmla="*/ 21600 h 2160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1600" h="21600">
                <a:moveTo>
                  <a:pt x="11515" y="6358"/>
                </a:moveTo>
                <a:lnTo>
                  <a:pt x="21600" y="9600"/>
                </a:lnTo>
                <a:lnTo>
                  <a:pt x="21417" y="13389"/>
                </a:lnTo>
                <a:lnTo>
                  <a:pt x="19216" y="17179"/>
                </a:lnTo>
                <a:lnTo>
                  <a:pt x="14376" y="20926"/>
                </a:lnTo>
                <a:lnTo>
                  <a:pt x="9902" y="21600"/>
                </a:lnTo>
                <a:lnTo>
                  <a:pt x="5794" y="20084"/>
                </a:lnTo>
                <a:lnTo>
                  <a:pt x="2420" y="16674"/>
                </a:lnTo>
                <a:lnTo>
                  <a:pt x="440" y="12884"/>
                </a:lnTo>
                <a:lnTo>
                  <a:pt x="0" y="8632"/>
                </a:lnTo>
                <a:lnTo>
                  <a:pt x="807" y="4632"/>
                </a:lnTo>
                <a:lnTo>
                  <a:pt x="2494" y="1474"/>
                </a:lnTo>
                <a:lnTo>
                  <a:pt x="3594" y="0"/>
                </a:lnTo>
                <a:lnTo>
                  <a:pt x="11515" y="6358"/>
                </a:lnTo>
                <a:close/>
                <a:moveTo>
                  <a:pt x="11515" y="6358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>
            <a:off x="6096001" y="3970339"/>
            <a:ext cx="1439863" cy="4032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 rot="10800000">
            <a:off x="5292725" y="3295651"/>
            <a:ext cx="1157288" cy="835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50" name="AutoShape 22"/>
          <p:cNvSpPr>
            <a:spLocks/>
          </p:cNvSpPr>
          <p:nvPr/>
        </p:nvSpPr>
        <p:spPr bwMode="auto">
          <a:xfrm rot="-10080000">
            <a:off x="5707064" y="3867150"/>
            <a:ext cx="1069975" cy="750888"/>
          </a:xfrm>
          <a:custGeom>
            <a:avLst/>
            <a:gdLst>
              <a:gd name="T0" fmla="*/ 0 w 21103"/>
              <a:gd name="T1" fmla="*/ 0 h 20663"/>
              <a:gd name="T2" fmla="*/ 21103 w 21103"/>
              <a:gd name="T3" fmla="*/ 20663 h 20663"/>
            </a:gdLst>
            <a:ahLst/>
            <a:cxnLst/>
            <a:rect l="T0" t="T1" r="T2" b="T3"/>
            <a:pathLst>
              <a:path w="21103" h="20663">
                <a:moveTo>
                  <a:pt x="18366" y="17206"/>
                </a:moveTo>
                <a:cubicBezTo>
                  <a:pt x="20127" y="10833"/>
                  <a:pt x="17681" y="3761"/>
                  <a:pt x="12902" y="1412"/>
                </a:cubicBezTo>
                <a:cubicBezTo>
                  <a:pt x="8123" y="-937"/>
                  <a:pt x="2821" y="2326"/>
                  <a:pt x="1059" y="8699"/>
                </a:cubicBezTo>
                <a:cubicBezTo>
                  <a:pt x="573" y="10460"/>
                  <a:pt x="395" y="12346"/>
                  <a:pt x="539" y="14212"/>
                </a:cubicBezTo>
                <a:lnTo>
                  <a:pt x="52" y="14279"/>
                </a:lnTo>
                <a:cubicBezTo>
                  <a:pt x="-497" y="7163"/>
                  <a:pt x="3383" y="801"/>
                  <a:pt x="8718" y="69"/>
                </a:cubicBezTo>
                <a:cubicBezTo>
                  <a:pt x="14054" y="-663"/>
                  <a:pt x="18824" y="4511"/>
                  <a:pt x="19373" y="11627"/>
                </a:cubicBezTo>
                <a:cubicBezTo>
                  <a:pt x="19525" y="13592"/>
                  <a:pt x="19337" y="15578"/>
                  <a:pt x="18825" y="17432"/>
                </a:cubicBezTo>
                <a:lnTo>
                  <a:pt x="18824" y="17431"/>
                </a:lnTo>
                <a:lnTo>
                  <a:pt x="21103" y="18551"/>
                </a:lnTo>
                <a:lnTo>
                  <a:pt x="17672" y="20663"/>
                </a:lnTo>
                <a:lnTo>
                  <a:pt x="16087" y="16087"/>
                </a:lnTo>
                <a:lnTo>
                  <a:pt x="18366" y="17206"/>
                </a:lnTo>
                <a:close/>
                <a:moveTo>
                  <a:pt x="18366" y="17206"/>
                </a:moveTo>
              </a:path>
            </a:pathLst>
          </a:custGeom>
          <a:solidFill>
            <a:srgbClr val="595959"/>
          </a:solidFill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51" name="Rectangle 23"/>
          <p:cNvSpPr>
            <a:spLocks/>
          </p:cNvSpPr>
          <p:nvPr/>
        </p:nvSpPr>
        <p:spPr bwMode="auto">
          <a:xfrm rot="1020000">
            <a:off x="5983289" y="4146550"/>
            <a:ext cx="631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700"/>
              </a:spcBef>
            </a:pPr>
            <a:r>
              <a:rPr lang="en-US" altLang="ru-RU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Time</a:t>
            </a:r>
          </a:p>
        </p:txBody>
      </p:sp>
      <p:sp>
        <p:nvSpPr>
          <p:cNvPr id="22552" name="AutoShape 24"/>
          <p:cNvSpPr>
            <a:spLocks/>
          </p:cNvSpPr>
          <p:nvPr/>
        </p:nvSpPr>
        <p:spPr bwMode="auto">
          <a:xfrm rot="-9600000">
            <a:off x="5070475" y="3865563"/>
            <a:ext cx="2501900" cy="355600"/>
          </a:xfrm>
          <a:prstGeom prst="rightArrow">
            <a:avLst>
              <a:gd name="adj1" fmla="val 50000"/>
              <a:gd name="adj2" fmla="val 175893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578" name="Oval 25"/>
          <p:cNvSpPr>
            <a:spLocks/>
          </p:cNvSpPr>
          <p:nvPr/>
        </p:nvSpPr>
        <p:spPr bwMode="auto">
          <a:xfrm>
            <a:off x="6270626" y="3983038"/>
            <a:ext cx="111125" cy="1127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95959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579" name="Freeform 26"/>
          <p:cNvSpPr>
            <a:spLocks/>
          </p:cNvSpPr>
          <p:nvPr/>
        </p:nvSpPr>
        <p:spPr bwMode="auto">
          <a:xfrm>
            <a:off x="7508875" y="4410075"/>
            <a:ext cx="742950" cy="361950"/>
          </a:xfrm>
          <a:custGeom>
            <a:avLst/>
            <a:gdLst>
              <a:gd name="T0" fmla="*/ 1846 w 21600"/>
              <a:gd name="T1" fmla="*/ 0 h 21600"/>
              <a:gd name="T2" fmla="*/ 10938 w 21600"/>
              <a:gd name="T3" fmla="*/ 12126 h 21600"/>
              <a:gd name="T4" fmla="*/ 20815 w 21600"/>
              <a:gd name="T5" fmla="*/ 10516 h 21600"/>
              <a:gd name="T6" fmla="*/ 21600 w 21600"/>
              <a:gd name="T7" fmla="*/ 10042 h 21600"/>
              <a:gd name="T8" fmla="*/ 19938 w 21600"/>
              <a:gd name="T9" fmla="*/ 20463 h 21600"/>
              <a:gd name="T10" fmla="*/ 9277 w 21600"/>
              <a:gd name="T11" fmla="*/ 21600 h 21600"/>
              <a:gd name="T12" fmla="*/ 0 w 21600"/>
              <a:gd name="T13" fmla="*/ 10232 h 21600"/>
              <a:gd name="T14" fmla="*/ 1846 w 21600"/>
              <a:gd name="T15" fmla="*/ 0 h 21600"/>
              <a:gd name="T16" fmla="*/ 1846 w 21600"/>
              <a:gd name="T17" fmla="*/ 0 h 216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600"/>
              <a:gd name="T28" fmla="*/ 0 h 21600"/>
              <a:gd name="T29" fmla="*/ 21600 w 21600"/>
              <a:gd name="T30" fmla="*/ 21600 h 216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600" h="21600">
                <a:moveTo>
                  <a:pt x="1846" y="0"/>
                </a:moveTo>
                <a:lnTo>
                  <a:pt x="10938" y="12126"/>
                </a:lnTo>
                <a:lnTo>
                  <a:pt x="20815" y="10516"/>
                </a:lnTo>
                <a:lnTo>
                  <a:pt x="21600" y="10042"/>
                </a:lnTo>
                <a:lnTo>
                  <a:pt x="19938" y="20463"/>
                </a:lnTo>
                <a:lnTo>
                  <a:pt x="9277" y="21600"/>
                </a:lnTo>
                <a:lnTo>
                  <a:pt x="0" y="10232"/>
                </a:lnTo>
                <a:lnTo>
                  <a:pt x="1846" y="0"/>
                </a:lnTo>
                <a:close/>
                <a:moveTo>
                  <a:pt x="1846" y="0"/>
                </a:moveTo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 rot="4140000">
            <a:off x="6038057" y="5495132"/>
            <a:ext cx="742950" cy="369887"/>
            <a:chOff x="0" y="0"/>
            <a:chExt cx="468" cy="232"/>
          </a:xfrm>
        </p:grpSpPr>
        <p:sp>
          <p:nvSpPr>
            <p:cNvPr id="23622" name="Freeform 27"/>
            <p:cNvSpPr>
              <a:spLocks/>
            </p:cNvSpPr>
            <p:nvPr/>
          </p:nvSpPr>
          <p:spPr bwMode="auto">
            <a:xfrm>
              <a:off x="0" y="0"/>
              <a:ext cx="468" cy="227"/>
            </a:xfrm>
            <a:custGeom>
              <a:avLst/>
              <a:gdLst>
                <a:gd name="T0" fmla="*/ 1846 w 21600"/>
                <a:gd name="T1" fmla="*/ 0 h 21600"/>
                <a:gd name="T2" fmla="*/ 10938 w 21600"/>
                <a:gd name="T3" fmla="*/ 12126 h 21600"/>
                <a:gd name="T4" fmla="*/ 20815 w 21600"/>
                <a:gd name="T5" fmla="*/ 10516 h 21600"/>
                <a:gd name="T6" fmla="*/ 21600 w 21600"/>
                <a:gd name="T7" fmla="*/ 10042 h 21600"/>
                <a:gd name="T8" fmla="*/ 19938 w 21600"/>
                <a:gd name="T9" fmla="*/ 20463 h 21600"/>
                <a:gd name="T10" fmla="*/ 9277 w 21600"/>
                <a:gd name="T11" fmla="*/ 21600 h 21600"/>
                <a:gd name="T12" fmla="*/ 0 w 21600"/>
                <a:gd name="T13" fmla="*/ 10232 h 21600"/>
                <a:gd name="T14" fmla="*/ 1846 w 21600"/>
                <a:gd name="T15" fmla="*/ 0 h 21600"/>
                <a:gd name="T16" fmla="*/ 1846 w 21600"/>
                <a:gd name="T17" fmla="*/ 0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600"/>
                <a:gd name="T28" fmla="*/ 0 h 21600"/>
                <a:gd name="T29" fmla="*/ 21600 w 21600"/>
                <a:gd name="T30" fmla="*/ 21600 h 216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600" h="21600">
                  <a:moveTo>
                    <a:pt x="1846" y="0"/>
                  </a:moveTo>
                  <a:lnTo>
                    <a:pt x="10938" y="12126"/>
                  </a:lnTo>
                  <a:lnTo>
                    <a:pt x="20815" y="10516"/>
                  </a:lnTo>
                  <a:lnTo>
                    <a:pt x="21600" y="10042"/>
                  </a:lnTo>
                  <a:lnTo>
                    <a:pt x="19938" y="20463"/>
                  </a:lnTo>
                  <a:lnTo>
                    <a:pt x="9277" y="21600"/>
                  </a:lnTo>
                  <a:lnTo>
                    <a:pt x="0" y="10232"/>
                  </a:lnTo>
                  <a:lnTo>
                    <a:pt x="1846" y="0"/>
                  </a:lnTo>
                  <a:close/>
                  <a:moveTo>
                    <a:pt x="1846" y="0"/>
                  </a:moveTo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3623" name="Rectangle 28"/>
            <p:cNvSpPr>
              <a:spLocks/>
            </p:cNvSpPr>
            <p:nvPr/>
          </p:nvSpPr>
          <p:spPr bwMode="auto">
            <a:xfrm>
              <a:off x="88" y="120"/>
              <a:ext cx="328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300"/>
                </a:spcBef>
              </a:pPr>
              <a:r>
                <a:rPr lang="en-US" altLang="ru-RU" sz="500">
                  <a:solidFill>
                    <a:schemeClr val="tx1"/>
                  </a:solidFill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Data prep</a:t>
              </a: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 rot="8100000">
            <a:off x="4459289" y="4552951"/>
            <a:ext cx="752475" cy="392113"/>
            <a:chOff x="0" y="0"/>
            <a:chExt cx="474" cy="247"/>
          </a:xfrm>
        </p:grpSpPr>
        <p:sp>
          <p:nvSpPr>
            <p:cNvPr id="23620" name="Freeform 30"/>
            <p:cNvSpPr>
              <a:spLocks/>
            </p:cNvSpPr>
            <p:nvPr/>
          </p:nvSpPr>
          <p:spPr bwMode="auto">
            <a:xfrm>
              <a:off x="0" y="0"/>
              <a:ext cx="474" cy="247"/>
            </a:xfrm>
            <a:custGeom>
              <a:avLst/>
              <a:gdLst>
                <a:gd name="T0" fmla="*/ 1846 w 21600"/>
                <a:gd name="T1" fmla="*/ 0 h 21600"/>
                <a:gd name="T2" fmla="*/ 10938 w 21600"/>
                <a:gd name="T3" fmla="*/ 12126 h 21600"/>
                <a:gd name="T4" fmla="*/ 20815 w 21600"/>
                <a:gd name="T5" fmla="*/ 10516 h 21600"/>
                <a:gd name="T6" fmla="*/ 21600 w 21600"/>
                <a:gd name="T7" fmla="*/ 10042 h 21600"/>
                <a:gd name="T8" fmla="*/ 19938 w 21600"/>
                <a:gd name="T9" fmla="*/ 20463 h 21600"/>
                <a:gd name="T10" fmla="*/ 9277 w 21600"/>
                <a:gd name="T11" fmla="*/ 21600 h 21600"/>
                <a:gd name="T12" fmla="*/ 0 w 21600"/>
                <a:gd name="T13" fmla="*/ 10232 h 21600"/>
                <a:gd name="T14" fmla="*/ 1846 w 21600"/>
                <a:gd name="T15" fmla="*/ 0 h 21600"/>
                <a:gd name="T16" fmla="*/ 1846 w 21600"/>
                <a:gd name="T17" fmla="*/ 0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600"/>
                <a:gd name="T28" fmla="*/ 0 h 21600"/>
                <a:gd name="T29" fmla="*/ 21600 w 21600"/>
                <a:gd name="T30" fmla="*/ 21600 h 216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600" h="21600">
                  <a:moveTo>
                    <a:pt x="1846" y="0"/>
                  </a:moveTo>
                  <a:lnTo>
                    <a:pt x="10938" y="12126"/>
                  </a:lnTo>
                  <a:lnTo>
                    <a:pt x="20815" y="10516"/>
                  </a:lnTo>
                  <a:lnTo>
                    <a:pt x="21600" y="10042"/>
                  </a:lnTo>
                  <a:lnTo>
                    <a:pt x="19938" y="20463"/>
                  </a:lnTo>
                  <a:lnTo>
                    <a:pt x="9277" y="21600"/>
                  </a:lnTo>
                  <a:lnTo>
                    <a:pt x="0" y="10232"/>
                  </a:lnTo>
                  <a:lnTo>
                    <a:pt x="1846" y="0"/>
                  </a:lnTo>
                  <a:close/>
                  <a:moveTo>
                    <a:pt x="1846" y="0"/>
                  </a:moveTo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3621" name="Rectangle 31"/>
            <p:cNvSpPr>
              <a:spLocks/>
            </p:cNvSpPr>
            <p:nvPr/>
          </p:nvSpPr>
          <p:spPr bwMode="auto">
            <a:xfrm>
              <a:off x="77" y="124"/>
              <a:ext cx="336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300"/>
                </a:spcBef>
              </a:pPr>
              <a:r>
                <a:rPr lang="en-US" altLang="ru-RU" sz="500">
                  <a:solidFill>
                    <a:schemeClr val="tx1"/>
                  </a:solidFill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Data prep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 rot="10200000">
            <a:off x="4305301" y="3608388"/>
            <a:ext cx="752475" cy="360362"/>
            <a:chOff x="0" y="0"/>
            <a:chExt cx="474" cy="227"/>
          </a:xfrm>
        </p:grpSpPr>
        <p:sp>
          <p:nvSpPr>
            <p:cNvPr id="23618" name="Freeform 33"/>
            <p:cNvSpPr>
              <a:spLocks/>
            </p:cNvSpPr>
            <p:nvPr/>
          </p:nvSpPr>
          <p:spPr bwMode="auto">
            <a:xfrm>
              <a:off x="0" y="0"/>
              <a:ext cx="474" cy="220"/>
            </a:xfrm>
            <a:custGeom>
              <a:avLst/>
              <a:gdLst>
                <a:gd name="T0" fmla="*/ 1846 w 21600"/>
                <a:gd name="T1" fmla="*/ 0 h 21600"/>
                <a:gd name="T2" fmla="*/ 10938 w 21600"/>
                <a:gd name="T3" fmla="*/ 12126 h 21600"/>
                <a:gd name="T4" fmla="*/ 20815 w 21600"/>
                <a:gd name="T5" fmla="*/ 10516 h 21600"/>
                <a:gd name="T6" fmla="*/ 21600 w 21600"/>
                <a:gd name="T7" fmla="*/ 10042 h 21600"/>
                <a:gd name="T8" fmla="*/ 19938 w 21600"/>
                <a:gd name="T9" fmla="*/ 20463 h 21600"/>
                <a:gd name="T10" fmla="*/ 9277 w 21600"/>
                <a:gd name="T11" fmla="*/ 21600 h 21600"/>
                <a:gd name="T12" fmla="*/ 0 w 21600"/>
                <a:gd name="T13" fmla="*/ 10232 h 21600"/>
                <a:gd name="T14" fmla="*/ 1846 w 21600"/>
                <a:gd name="T15" fmla="*/ 0 h 21600"/>
                <a:gd name="T16" fmla="*/ 1846 w 21600"/>
                <a:gd name="T17" fmla="*/ 0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600"/>
                <a:gd name="T28" fmla="*/ 0 h 21600"/>
                <a:gd name="T29" fmla="*/ 21600 w 21600"/>
                <a:gd name="T30" fmla="*/ 21600 h 216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600" h="21600">
                  <a:moveTo>
                    <a:pt x="1846" y="0"/>
                  </a:moveTo>
                  <a:lnTo>
                    <a:pt x="10938" y="12126"/>
                  </a:lnTo>
                  <a:lnTo>
                    <a:pt x="20815" y="10516"/>
                  </a:lnTo>
                  <a:lnTo>
                    <a:pt x="21600" y="10042"/>
                  </a:lnTo>
                  <a:lnTo>
                    <a:pt x="19938" y="20463"/>
                  </a:lnTo>
                  <a:lnTo>
                    <a:pt x="9277" y="21600"/>
                  </a:lnTo>
                  <a:lnTo>
                    <a:pt x="0" y="10232"/>
                  </a:lnTo>
                  <a:lnTo>
                    <a:pt x="1846" y="0"/>
                  </a:lnTo>
                  <a:close/>
                  <a:moveTo>
                    <a:pt x="1846" y="0"/>
                  </a:moveTo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3619" name="Rectangle 34"/>
            <p:cNvSpPr>
              <a:spLocks/>
            </p:cNvSpPr>
            <p:nvPr/>
          </p:nvSpPr>
          <p:spPr bwMode="auto">
            <a:xfrm>
              <a:off x="67" y="115"/>
              <a:ext cx="336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300"/>
                </a:spcBef>
              </a:pPr>
              <a:r>
                <a:rPr lang="en-US" altLang="ru-RU" sz="500">
                  <a:solidFill>
                    <a:schemeClr val="tx1"/>
                  </a:solidFill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Data prep</a:t>
              </a:r>
            </a:p>
          </p:txBody>
        </p:sp>
      </p:grp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8361363" y="4524375"/>
            <a:ext cx="2087562" cy="1252538"/>
            <a:chOff x="0" y="0"/>
            <a:chExt cx="1315" cy="789"/>
          </a:xfrm>
        </p:grpSpPr>
        <p:pic>
          <p:nvPicPr>
            <p:cNvPr id="23616" name="Picture 3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" y="0"/>
              <a:ext cx="579" cy="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17" name="Line 37"/>
            <p:cNvSpPr>
              <a:spLocks noChangeShapeType="1"/>
            </p:cNvSpPr>
            <p:nvPr/>
          </p:nvSpPr>
          <p:spPr bwMode="auto">
            <a:xfrm>
              <a:off x="0" y="94"/>
              <a:ext cx="861" cy="26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1848643" y="1990455"/>
            <a:ext cx="2841625" cy="1130300"/>
            <a:chOff x="0" y="0"/>
            <a:chExt cx="1790" cy="712"/>
          </a:xfrm>
        </p:grpSpPr>
        <p:sp>
          <p:nvSpPr>
            <p:cNvPr id="23613" name="Line 39"/>
            <p:cNvSpPr>
              <a:spLocks noChangeShapeType="1"/>
            </p:cNvSpPr>
            <p:nvPr/>
          </p:nvSpPr>
          <p:spPr bwMode="auto">
            <a:xfrm>
              <a:off x="1072" y="0"/>
              <a:ext cx="430" cy="32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3614" name="Line 40"/>
            <p:cNvSpPr>
              <a:spLocks noChangeShapeType="1"/>
            </p:cNvSpPr>
            <p:nvPr/>
          </p:nvSpPr>
          <p:spPr bwMode="auto">
            <a:xfrm>
              <a:off x="1703" y="480"/>
              <a:ext cx="87" cy="6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23615" name="Picture 41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"/>
              <a:ext cx="109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85" name="Group 45"/>
          <p:cNvGrpSpPr>
            <a:grpSpLocks/>
          </p:cNvGrpSpPr>
          <p:nvPr/>
        </p:nvGrpSpPr>
        <p:grpSpPr bwMode="auto">
          <a:xfrm>
            <a:off x="7264400" y="1866900"/>
            <a:ext cx="1155700" cy="355600"/>
            <a:chOff x="0" y="0"/>
            <a:chExt cx="728" cy="224"/>
          </a:xfrm>
        </p:grpSpPr>
        <p:sp>
          <p:nvSpPr>
            <p:cNvPr id="23611" name="Rectangle 43"/>
            <p:cNvSpPr>
              <a:spLocks/>
            </p:cNvSpPr>
            <p:nvPr/>
          </p:nvSpPr>
          <p:spPr bwMode="auto">
            <a:xfrm>
              <a:off x="0" y="0"/>
              <a:ext cx="728" cy="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612" name="Rectangle 44"/>
            <p:cNvSpPr>
              <a:spLocks/>
            </p:cNvSpPr>
            <p:nvPr/>
          </p:nvSpPr>
          <p:spPr bwMode="auto">
            <a:xfrm>
              <a:off x="0" y="0"/>
              <a:ext cx="72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1050"/>
                </a:spcBef>
              </a:pPr>
              <a:r>
                <a:rPr lang="en-US" altLang="ru-RU">
                  <a:solidFill>
                    <a:schemeClr val="tx1"/>
                  </a:solidFill>
                  <a:cs typeface="Arial" panose="020B0604020202020204" pitchFamily="34" charset="0"/>
                </a:rPr>
                <a:t>Полевые изыскания</a:t>
              </a:r>
            </a:p>
          </p:txBody>
        </p:sp>
      </p:grpSp>
      <p:grpSp>
        <p:nvGrpSpPr>
          <p:cNvPr id="23586" name="Group 48"/>
          <p:cNvGrpSpPr>
            <a:grpSpLocks/>
          </p:cNvGrpSpPr>
          <p:nvPr/>
        </p:nvGrpSpPr>
        <p:grpSpPr bwMode="auto">
          <a:xfrm>
            <a:off x="8115300" y="2540000"/>
            <a:ext cx="1155700" cy="279400"/>
            <a:chOff x="0" y="0"/>
            <a:chExt cx="728" cy="176"/>
          </a:xfrm>
        </p:grpSpPr>
        <p:sp>
          <p:nvSpPr>
            <p:cNvPr id="23609" name="Rectangle 46"/>
            <p:cNvSpPr>
              <a:spLocks/>
            </p:cNvSpPr>
            <p:nvPr/>
          </p:nvSpPr>
          <p:spPr bwMode="auto">
            <a:xfrm>
              <a:off x="0" y="0"/>
              <a:ext cx="728" cy="1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610" name="Rectangle 47"/>
            <p:cNvSpPr>
              <a:spLocks/>
            </p:cNvSpPr>
            <p:nvPr/>
          </p:nvSpPr>
          <p:spPr bwMode="auto">
            <a:xfrm>
              <a:off x="0" y="0"/>
              <a:ext cx="728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1050"/>
                </a:spcBef>
              </a:pPr>
              <a:r>
                <a:rPr lang="en-US" altLang="ru-RU" sz="1000">
                  <a:solidFill>
                    <a:schemeClr val="tx1"/>
                  </a:solidFill>
                  <a:cs typeface="Arial" panose="020B0604020202020204" pitchFamily="34" charset="0"/>
                </a:rPr>
                <a:t>Создание цифровой модели</a:t>
              </a:r>
            </a:p>
          </p:txBody>
        </p:sp>
      </p:grpSp>
      <p:grpSp>
        <p:nvGrpSpPr>
          <p:cNvPr id="23587" name="Group 51"/>
          <p:cNvGrpSpPr>
            <a:grpSpLocks/>
          </p:cNvGrpSpPr>
          <p:nvPr/>
        </p:nvGrpSpPr>
        <p:grpSpPr bwMode="auto">
          <a:xfrm>
            <a:off x="8356600" y="3289300"/>
            <a:ext cx="1155700" cy="419100"/>
            <a:chOff x="0" y="0"/>
            <a:chExt cx="728" cy="264"/>
          </a:xfrm>
        </p:grpSpPr>
        <p:sp>
          <p:nvSpPr>
            <p:cNvPr id="23607" name="Rectangle 49"/>
            <p:cNvSpPr>
              <a:spLocks/>
            </p:cNvSpPr>
            <p:nvPr/>
          </p:nvSpPr>
          <p:spPr bwMode="auto">
            <a:xfrm>
              <a:off x="0" y="0"/>
              <a:ext cx="728" cy="2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608" name="Rectangle 50"/>
            <p:cNvSpPr>
              <a:spLocks/>
            </p:cNvSpPr>
            <p:nvPr/>
          </p:nvSpPr>
          <p:spPr bwMode="auto">
            <a:xfrm>
              <a:off x="0" y="0"/>
              <a:ext cx="728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1050"/>
                </a:spcBef>
              </a:pPr>
              <a:r>
                <a:rPr lang="en-US" altLang="ru-RU" sz="1000">
                  <a:solidFill>
                    <a:schemeClr val="tx1"/>
                  </a:solidFill>
                  <a:cs typeface="Arial" panose="020B0604020202020204" pitchFamily="34" charset="0"/>
                </a:rPr>
                <a:t>Проектирование</a:t>
              </a:r>
            </a:p>
          </p:txBody>
        </p:sp>
      </p:grpSp>
      <p:grpSp>
        <p:nvGrpSpPr>
          <p:cNvPr id="23588" name="Group 54"/>
          <p:cNvGrpSpPr>
            <a:grpSpLocks/>
          </p:cNvGrpSpPr>
          <p:nvPr/>
        </p:nvGrpSpPr>
        <p:grpSpPr bwMode="auto">
          <a:xfrm>
            <a:off x="8420100" y="3886200"/>
            <a:ext cx="1155700" cy="419100"/>
            <a:chOff x="0" y="0"/>
            <a:chExt cx="728" cy="264"/>
          </a:xfrm>
        </p:grpSpPr>
        <p:sp>
          <p:nvSpPr>
            <p:cNvPr id="23605" name="Rectangle 52"/>
            <p:cNvSpPr>
              <a:spLocks/>
            </p:cNvSpPr>
            <p:nvPr/>
          </p:nvSpPr>
          <p:spPr bwMode="auto">
            <a:xfrm>
              <a:off x="0" y="0"/>
              <a:ext cx="728" cy="2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606" name="Rectangle 53"/>
            <p:cNvSpPr>
              <a:spLocks/>
            </p:cNvSpPr>
            <p:nvPr/>
          </p:nvSpPr>
          <p:spPr bwMode="auto">
            <a:xfrm>
              <a:off x="0" y="0"/>
              <a:ext cx="728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1050"/>
                </a:spcBef>
              </a:pPr>
              <a:r>
                <a:rPr lang="en-US" altLang="ru-RU" sz="1000">
                  <a:solidFill>
                    <a:schemeClr val="tx1"/>
                  </a:solidFill>
                  <a:cs typeface="Arial" panose="020B0604020202020204" pitchFamily="34" charset="0"/>
                </a:rPr>
                <a:t>Подсчет объемов</a:t>
              </a:r>
            </a:p>
          </p:txBody>
        </p:sp>
      </p:grpSp>
      <p:grpSp>
        <p:nvGrpSpPr>
          <p:cNvPr id="23589" name="Group 57"/>
          <p:cNvGrpSpPr>
            <a:grpSpLocks/>
          </p:cNvGrpSpPr>
          <p:nvPr/>
        </p:nvGrpSpPr>
        <p:grpSpPr bwMode="auto">
          <a:xfrm>
            <a:off x="7594600" y="5613400"/>
            <a:ext cx="1155700" cy="698500"/>
            <a:chOff x="0" y="0"/>
            <a:chExt cx="728" cy="440"/>
          </a:xfrm>
        </p:grpSpPr>
        <p:sp>
          <p:nvSpPr>
            <p:cNvPr id="23603" name="Rectangle 55"/>
            <p:cNvSpPr>
              <a:spLocks/>
            </p:cNvSpPr>
            <p:nvPr/>
          </p:nvSpPr>
          <p:spPr bwMode="auto">
            <a:xfrm>
              <a:off x="0" y="0"/>
              <a:ext cx="728" cy="4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604" name="Rectangle 56"/>
            <p:cNvSpPr>
              <a:spLocks/>
            </p:cNvSpPr>
            <p:nvPr/>
          </p:nvSpPr>
          <p:spPr bwMode="auto">
            <a:xfrm>
              <a:off x="0" y="0"/>
              <a:ext cx="728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1050"/>
                </a:spcBef>
              </a:pPr>
              <a:r>
                <a:rPr lang="en-US" altLang="ru-RU" sz="1000">
                  <a:solidFill>
                    <a:schemeClr val="tx1"/>
                  </a:solidFill>
                  <a:cs typeface="Arial" panose="020B0604020202020204" pitchFamily="34" charset="0"/>
                </a:rPr>
                <a:t>Снятие грунта, формирование корыта, песок</a:t>
              </a:r>
            </a:p>
          </p:txBody>
        </p:sp>
      </p:grpSp>
      <p:sp>
        <p:nvSpPr>
          <p:cNvPr id="23590" name="Rectangle 58"/>
          <p:cNvSpPr>
            <a:spLocks noGrp="1" noChangeArrowheads="1"/>
          </p:cNvSpPr>
          <p:nvPr>
            <p:ph type="title"/>
          </p:nvPr>
        </p:nvSpPr>
        <p:spPr>
          <a:xfrm>
            <a:off x="2243139" y="250555"/>
            <a:ext cx="8097837" cy="898525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b="1" dirty="0" smtClean="0">
                <a:solidFill>
                  <a:srgbClr val="002060"/>
                </a:solidFill>
              </a:rPr>
              <a:t>Время !!!</a:t>
            </a:r>
            <a:endParaRPr lang="en-US" altLang="ru-RU" b="1" dirty="0" smtClean="0">
              <a:solidFill>
                <a:srgbClr val="002060"/>
              </a:solidFill>
            </a:endParaRPr>
          </a:p>
        </p:txBody>
      </p:sp>
      <p:grpSp>
        <p:nvGrpSpPr>
          <p:cNvPr id="23591" name="Group 61"/>
          <p:cNvGrpSpPr>
            <a:grpSpLocks/>
          </p:cNvGrpSpPr>
          <p:nvPr/>
        </p:nvGrpSpPr>
        <p:grpSpPr bwMode="auto">
          <a:xfrm>
            <a:off x="4254500" y="5854700"/>
            <a:ext cx="1155700" cy="419100"/>
            <a:chOff x="0" y="0"/>
            <a:chExt cx="728" cy="264"/>
          </a:xfrm>
        </p:grpSpPr>
        <p:sp>
          <p:nvSpPr>
            <p:cNvPr id="23601" name="Rectangle 59"/>
            <p:cNvSpPr>
              <a:spLocks/>
            </p:cNvSpPr>
            <p:nvPr/>
          </p:nvSpPr>
          <p:spPr bwMode="auto">
            <a:xfrm>
              <a:off x="0" y="0"/>
              <a:ext cx="728" cy="2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602" name="Rectangle 60"/>
            <p:cNvSpPr>
              <a:spLocks/>
            </p:cNvSpPr>
            <p:nvPr/>
          </p:nvSpPr>
          <p:spPr bwMode="auto">
            <a:xfrm>
              <a:off x="0" y="0"/>
              <a:ext cx="728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1050"/>
                </a:spcBef>
              </a:pPr>
              <a:r>
                <a:rPr lang="en-US" altLang="ru-RU" sz="1000">
                  <a:solidFill>
                    <a:schemeClr val="tx1"/>
                  </a:solidFill>
                  <a:cs typeface="Arial" panose="020B0604020202020204" pitchFamily="34" charset="0"/>
                </a:rPr>
                <a:t>Крупный щебень</a:t>
              </a:r>
            </a:p>
          </p:txBody>
        </p:sp>
      </p:grpSp>
      <p:grpSp>
        <p:nvGrpSpPr>
          <p:cNvPr id="23592" name="Group 64"/>
          <p:cNvGrpSpPr>
            <a:grpSpLocks/>
          </p:cNvGrpSpPr>
          <p:nvPr/>
        </p:nvGrpSpPr>
        <p:grpSpPr bwMode="auto">
          <a:xfrm>
            <a:off x="3162300" y="4368800"/>
            <a:ext cx="1155700" cy="698500"/>
            <a:chOff x="0" y="0"/>
            <a:chExt cx="728" cy="440"/>
          </a:xfrm>
        </p:grpSpPr>
        <p:sp>
          <p:nvSpPr>
            <p:cNvPr id="23599" name="Rectangle 62"/>
            <p:cNvSpPr>
              <a:spLocks/>
            </p:cNvSpPr>
            <p:nvPr/>
          </p:nvSpPr>
          <p:spPr bwMode="auto">
            <a:xfrm>
              <a:off x="0" y="0"/>
              <a:ext cx="728" cy="4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600" name="Rectangle 63"/>
            <p:cNvSpPr>
              <a:spLocks/>
            </p:cNvSpPr>
            <p:nvPr/>
          </p:nvSpPr>
          <p:spPr bwMode="auto">
            <a:xfrm>
              <a:off x="0" y="0"/>
              <a:ext cx="728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1050"/>
                </a:spcBef>
              </a:pPr>
              <a:r>
                <a:rPr lang="en-US" altLang="ru-RU" sz="1000" dirty="0" err="1">
                  <a:solidFill>
                    <a:schemeClr val="tx1"/>
                  </a:solidFill>
                  <a:cs typeface="Arial" panose="020B0604020202020204" pitchFamily="34" charset="0"/>
                </a:rPr>
                <a:t>Расклинцовка</a:t>
              </a:r>
              <a:r>
                <a:rPr lang="en-US" altLang="ru-RU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ru-RU" sz="1000" dirty="0" err="1">
                  <a:solidFill>
                    <a:schemeClr val="tx1"/>
                  </a:solidFill>
                  <a:cs typeface="Arial" panose="020B0604020202020204" pitchFamily="34" charset="0"/>
                </a:rPr>
                <a:t>финишное</a:t>
              </a:r>
              <a:r>
                <a:rPr lang="en-US" altLang="ru-RU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ru-RU" sz="1000" dirty="0" err="1">
                  <a:solidFill>
                    <a:schemeClr val="tx1"/>
                  </a:solidFill>
                  <a:cs typeface="Arial" panose="020B0604020202020204" pitchFamily="34" charset="0"/>
                </a:rPr>
                <a:t>профилирование</a:t>
              </a:r>
              <a:endParaRPr lang="en-US" altLang="ru-RU" sz="1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3593" name="Group 67"/>
          <p:cNvGrpSpPr>
            <a:grpSpLocks/>
          </p:cNvGrpSpPr>
          <p:nvPr/>
        </p:nvGrpSpPr>
        <p:grpSpPr bwMode="auto">
          <a:xfrm>
            <a:off x="3149600" y="3162300"/>
            <a:ext cx="1155700" cy="419100"/>
            <a:chOff x="0" y="0"/>
            <a:chExt cx="728" cy="264"/>
          </a:xfrm>
        </p:grpSpPr>
        <p:sp>
          <p:nvSpPr>
            <p:cNvPr id="23597" name="Rectangle 65"/>
            <p:cNvSpPr>
              <a:spLocks/>
            </p:cNvSpPr>
            <p:nvPr/>
          </p:nvSpPr>
          <p:spPr bwMode="auto">
            <a:xfrm>
              <a:off x="0" y="0"/>
              <a:ext cx="728" cy="2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598" name="Rectangle 66"/>
            <p:cNvSpPr>
              <a:spLocks/>
            </p:cNvSpPr>
            <p:nvPr/>
          </p:nvSpPr>
          <p:spPr bwMode="auto">
            <a:xfrm>
              <a:off x="0" y="0"/>
              <a:ext cx="728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1050"/>
                </a:spcBef>
              </a:pPr>
              <a:r>
                <a:rPr lang="en-US" altLang="ru-RU" sz="1000">
                  <a:solidFill>
                    <a:schemeClr val="tx1"/>
                  </a:solidFill>
                  <a:cs typeface="Arial" panose="020B0604020202020204" pitchFamily="34" charset="0"/>
                </a:rPr>
                <a:t>Укладка асфальта</a:t>
              </a:r>
            </a:p>
          </p:txBody>
        </p:sp>
      </p:grpSp>
      <p:grpSp>
        <p:nvGrpSpPr>
          <p:cNvPr id="23594" name="Group 70"/>
          <p:cNvGrpSpPr>
            <a:grpSpLocks/>
          </p:cNvGrpSpPr>
          <p:nvPr/>
        </p:nvGrpSpPr>
        <p:grpSpPr bwMode="auto">
          <a:xfrm>
            <a:off x="4800600" y="1866900"/>
            <a:ext cx="685800" cy="279400"/>
            <a:chOff x="0" y="0"/>
            <a:chExt cx="432" cy="176"/>
          </a:xfrm>
        </p:grpSpPr>
        <p:sp>
          <p:nvSpPr>
            <p:cNvPr id="23595" name="Rectangle 68"/>
            <p:cNvSpPr>
              <a:spLocks/>
            </p:cNvSpPr>
            <p:nvPr/>
          </p:nvSpPr>
          <p:spPr bwMode="auto">
            <a:xfrm>
              <a:off x="0" y="0"/>
              <a:ext cx="432" cy="1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596" name="Rectangle 69"/>
            <p:cNvSpPr>
              <a:spLocks/>
            </p:cNvSpPr>
            <p:nvPr/>
          </p:nvSpPr>
          <p:spPr bwMode="auto">
            <a:xfrm>
              <a:off x="0" y="0"/>
              <a:ext cx="432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595959"/>
                  </a:solidFill>
                  <a:latin typeface="Arial" panose="020B0604020202020204" pitchFamily="34" charset="0"/>
                  <a:ea typeface="ヒラギノ角ゴ ProN W3" charset="0"/>
                  <a:cs typeface="ヒラギノ角ゴ ProN W3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1050"/>
                </a:spcBef>
              </a:pPr>
              <a:r>
                <a:rPr lang="en-US" altLang="ru-RU" sz="1000">
                  <a:solidFill>
                    <a:schemeClr val="tx1"/>
                  </a:solidFill>
                  <a:cs typeface="Arial" panose="020B0604020202020204" pitchFamily="34" charset="0"/>
                </a:rPr>
                <a:t>Сдача объекта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702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2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502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02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03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4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animBg="1"/>
      <p:bldP spid="22535" grpId="0" animBg="1"/>
      <p:bldP spid="22536" grpId="0" animBg="1"/>
      <p:bldP spid="22537" grpId="0" animBg="1"/>
      <p:bldP spid="22538" grpId="0" animBg="1"/>
      <p:bldP spid="22539" grpId="0" animBg="1"/>
      <p:bldP spid="22540" grpId="0" animBg="1"/>
      <p:bldP spid="22541" grpId="0" animBg="1"/>
      <p:bldP spid="22542" grpId="0" animBg="1"/>
      <p:bldP spid="22543" grpId="0" animBg="1"/>
      <p:bldP spid="22544" grpId="0" animBg="1"/>
      <p:bldP spid="22545" grpId="0" animBg="1"/>
      <p:bldP spid="22546" grpId="0" animBg="1"/>
      <p:bldP spid="22547" grpId="0" animBg="1"/>
      <p:bldP spid="22548" grpId="0" animBg="1"/>
      <p:bldP spid="22549" grpId="0" animBg="1"/>
      <p:bldP spid="22550" grpId="0" animBg="1"/>
      <p:bldP spid="22551" grpId="0" autoUpdateAnimBg="0"/>
      <p:bldP spid="225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910" y="269000"/>
            <a:ext cx="10812049" cy="96045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технологии –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вариант решения некоторых проблем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1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" t="1653" r="11759" b="-1653"/>
          <a:stretch/>
        </p:blipFill>
        <p:spPr bwMode="auto">
          <a:xfrm>
            <a:off x="-16499" y="2057400"/>
            <a:ext cx="12208499" cy="23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"/>
            <a:ext cx="1828800" cy="1828800"/>
          </a:xfrm>
          <a:prstGeom prst="ellipse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89613">
                <a:srgbClr val="C7E1B5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9" b="60656" l="9016" r="88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57" y="5043004"/>
            <a:ext cx="2469493" cy="22248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5574" r="88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586" y="4889005"/>
            <a:ext cx="1556085" cy="1495804"/>
          </a:xfrm>
          <a:prstGeom prst="rect">
            <a:avLst/>
          </a:prstGeom>
        </p:spPr>
      </p:pic>
      <p:pic>
        <p:nvPicPr>
          <p:cNvPr id="11" name="Picture 38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406" y="5129923"/>
            <a:ext cx="2015706" cy="117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748" y="4912917"/>
            <a:ext cx="1925432" cy="147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3" b="24457"/>
          <a:stretch/>
        </p:blipFill>
        <p:spPr>
          <a:xfrm>
            <a:off x="0" y="5648863"/>
            <a:ext cx="1939906" cy="1110461"/>
          </a:xfrm>
          <a:prstGeom prst="rect">
            <a:avLst/>
          </a:prstGeom>
        </p:spPr>
      </p:pic>
      <p:pic>
        <p:nvPicPr>
          <p:cNvPr id="8" name="Picture 3" descr="D:\mail\Leica_logo11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9439" y1="1166" x2="40935" y2="17784"/>
                        <a14:foregroundMark x1="38131" y1="23615" x2="37757" y2="24490"/>
                        <a14:foregroundMark x1="35701" y1="27697" x2="35701" y2="27697"/>
                        <a14:foregroundMark x1="35888" y1="27114" x2="50467" y2="27697"/>
                        <a14:foregroundMark x1="50093" y1="27697" x2="50093" y2="7289"/>
                        <a14:foregroundMark x1="50093" y1="8163" x2="64673" y2="14577"/>
                        <a14:foregroundMark x1="64673" y1="14869" x2="60000" y2="28571"/>
                        <a14:foregroundMark x1="60935" y1="28280" x2="97944" y2="25073"/>
                        <a14:foregroundMark x1="11215" y1="76968" x2="10093" y2="99125"/>
                        <a14:foregroundMark x1="93645" y1="79300" x2="92897" y2="99417"/>
                        <a14:foregroundMark x1="92523" y1="95918" x2="49533" y2="96793"/>
                        <a14:foregroundMark x1="43925" y1="96210" x2="11402" y2="96210"/>
                        <a14:foregroundMark x1="11215" y1="77259" x2="0" y2="61516"/>
                        <a14:foregroundMark x1="12336" y1="76676" x2="19813" y2="67930"/>
                        <a14:foregroundMark x1="19065" y1="69096" x2="99252" y2="76676"/>
                        <a14:foregroundMark x1="20935" y1="84548" x2="16822" y2="83673"/>
                        <a14:foregroundMark x1="15701" y1="83965" x2="15140" y2="90379"/>
                        <a14:foregroundMark x1="25047" y1="85714" x2="25047" y2="85714"/>
                        <a14:foregroundMark x1="32523" y1="88338" x2="32523" y2="88338"/>
                        <a14:foregroundMark x1="67664" y1="86297" x2="67664" y2="86297"/>
                        <a14:foregroundMark x1="75140" y1="90087" x2="75140" y2="90087"/>
                        <a14:foregroundMark x1="71589" y1="42274" x2="71589" y2="42274"/>
                        <a14:foregroundMark x1="86355" y1="40816" x2="86355" y2="40816"/>
                        <a14:foregroundMark x1="58318" y1="40525" x2="58318" y2="40525"/>
                        <a14:foregroundMark x1="45421" y1="43149" x2="45421" y2="43149"/>
                        <a14:foregroundMark x1="37944" y1="36735" x2="37944" y2="36735"/>
                        <a14:foregroundMark x1="25607" y1="45773" x2="25607" y2="45773"/>
                        <a14:foregroundMark x1="39252" y1="45773" x2="39252" y2="45773"/>
                        <a14:foregroundMark x1="27103" y1="53936" x2="27103" y2="53936"/>
                        <a14:foregroundMark x1="38131" y1="55977" x2="38131" y2="55977"/>
                        <a14:foregroundMark x1="26916" y1="53936" x2="53832" y2="58892"/>
                        <a14:foregroundMark x1="53458" y1="59767" x2="99813" y2="54810"/>
                        <a14:foregroundMark x1="97009" y1="46647" x2="97196" y2="4665"/>
                        <a14:foregroundMark x1="85607" y1="43732" x2="85607" y2="43732"/>
                        <a14:foregroundMark x1="69907" y1="45773" x2="69907" y2="45773"/>
                        <a14:foregroundMark x1="70467" y1="46647" x2="76449" y2="35277"/>
                        <a14:foregroundMark x1="28411" y1="54810" x2="25234" y2="41983"/>
                        <a14:foregroundMark x1="28598" y1="21283" x2="33271" y2="11079"/>
                        <a14:foregroundMark x1="7103" y1="44898" x2="9533" y2="0"/>
                        <a14:foregroundMark x1="14766" y1="39650" x2="561" y2="24198"/>
                        <a14:foregroundMark x1="8037" y1="23324" x2="25607" y2="0"/>
                        <a14:foregroundMark x1="6729" y1="76676" x2="6729" y2="76676"/>
                        <a14:foregroundMark x1="7290" y1="55685" x2="7290" y2="55685"/>
                        <a14:foregroundMark x1="5794" y1="56268" x2="5794" y2="56268"/>
                        <a14:foregroundMark x1="78505" y1="9038" x2="78505" y2="9038"/>
                        <a14:foregroundMark x1="53832" y1="10787" x2="97757" y2="8163"/>
                        <a14:foregroundMark x1="93458" y1="81633" x2="93458" y2="81633"/>
                        <a14:foregroundMark x1="93084" y1="75219" x2="93084" y2="75219"/>
                        <a14:foregroundMark x1="93458" y1="81633" x2="92150" y2="74344"/>
                        <a14:foregroundMark x1="49533" y1="96501" x2="47477" y2="99708"/>
                        <a14:foregroundMark x1="43925" y1="96501" x2="43551" y2="99708"/>
                        <a14:foregroundMark x1="27103" y1="86589" x2="28598" y2="85131"/>
                        <a14:foregroundMark x1="30467" y1="88338" x2="30467" y2="88338"/>
                        <a14:foregroundMark x1="41682" y1="91837" x2="41682" y2="91837"/>
                        <a14:foregroundMark x1="46542" y1="89213" x2="46542" y2="89213"/>
                        <a14:foregroundMark x1="56262" y1="91837" x2="56262" y2="91837"/>
                        <a14:foregroundMark x1="60374" y1="88338" x2="60374" y2="88338"/>
                        <a14:foregroundMark x1="64673" y1="89213" x2="64673" y2="89213"/>
                        <a14:foregroundMark x1="72897" y1="90671" x2="72897" y2="90671"/>
                        <a14:foregroundMark x1="76449" y1="89504" x2="76449" y2="89504"/>
                        <a14:foregroundMark x1="80935" y1="91254" x2="80935" y2="91254"/>
                        <a14:foregroundMark x1="86542" y1="89796" x2="86542" y2="89796"/>
                        <a14:foregroundMark x1="84112" y1="93878" x2="84112" y2="93878"/>
                        <a14:foregroundMark x1="19439" y1="80466" x2="19439" y2="80466"/>
                        <a14:backgroundMark x1="49720" y1="17493" x2="49720" y2="17493"/>
                        <a14:backgroundMark x1="15514" y1="72012" x2="15514" y2="72012"/>
                        <a14:backgroundMark x1="18879" y1="83673" x2="18879" y2="83673"/>
                        <a14:backgroundMark x1="93271" y1="89213" x2="93271" y2="89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080" y="5467901"/>
            <a:ext cx="2267920" cy="139009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50800" dir="5400000" sx="42000" sy="42000" algn="ctr" rotWithShape="0">
              <a:srgbClr val="000000"/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803545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270456"/>
            <a:ext cx="8484516" cy="71696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Экскаватор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420" y="1558343"/>
            <a:ext cx="7340957" cy="489397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8034" y="1558343"/>
            <a:ext cx="4203689" cy="4893971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Решеные задачи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Разбивка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Квалификация машиниста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в темное время суток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Отсутствие переделок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Скорость планировочных работ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260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3788" y="1"/>
            <a:ext cx="6226030" cy="734291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Автогрейдер</a:t>
            </a:r>
            <a:r>
              <a:rPr lang="en-US" sz="4000" b="1" dirty="0" smtClean="0">
                <a:solidFill>
                  <a:srgbClr val="002060"/>
                </a:solidFill>
              </a:rPr>
              <a:t> 3D - </a:t>
            </a:r>
            <a:r>
              <a:rPr lang="ru-RU" sz="4000" b="1" dirty="0" smtClean="0">
                <a:solidFill>
                  <a:srgbClr val="002060"/>
                </a:solidFill>
              </a:rPr>
              <a:t>НАЧАЛО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0" y="2189019"/>
            <a:ext cx="5954973" cy="449265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36985" y="914401"/>
            <a:ext cx="6652833" cy="1094509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Рост производительности в несколько раз                                                  Любая погода и любое время суток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"/>
            <a:ext cx="1828800" cy="1828800"/>
          </a:xfrm>
          <a:prstGeom prst="ellipse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89613">
                <a:srgbClr val="C7E1B5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5" t="10434" r="6715"/>
          <a:stretch/>
        </p:blipFill>
        <p:spPr>
          <a:xfrm>
            <a:off x="5936473" y="2189019"/>
            <a:ext cx="6255527" cy="4668981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785611" y="2756079"/>
            <a:ext cx="425003" cy="5151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30864" y="2451141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GNNS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9092" r="378" b="2121"/>
          <a:stretch/>
        </p:blipFill>
        <p:spPr>
          <a:xfrm rot="10800000">
            <a:off x="2585089" y="1682331"/>
            <a:ext cx="5714313" cy="462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7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убление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1186</TotalTime>
  <Words>295</Words>
  <Application>Microsoft Office PowerPoint</Application>
  <PresentationFormat>Произвольный</PresentationFormat>
  <Paragraphs>78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История предприятия с 1956 года</vt:lpstr>
      <vt:lpstr>       География объектов  ОАО «Донаэродорстрой»</vt:lpstr>
      <vt:lpstr>Модернизация техники  и производственного комплекса</vt:lpstr>
      <vt:lpstr>          Проблемы производства</vt:lpstr>
      <vt:lpstr>Время !!!</vt:lpstr>
      <vt:lpstr>3D технологии –  вариант решения некоторых проблем</vt:lpstr>
      <vt:lpstr>Экскаватор</vt:lpstr>
      <vt:lpstr>Автогрейдер 3D - НАЧАЛО</vt:lpstr>
      <vt:lpstr>Бульдозер – планировочная машина</vt:lpstr>
      <vt:lpstr>Хороший инструмент в умелых руках</vt:lpstr>
      <vt:lpstr>Оснащение геодезии и мастеров</vt:lpstr>
      <vt:lpstr>Классическая работа со струной</vt:lpstr>
      <vt:lpstr>Укладка асфальтобетона применением               Leica PaveSmart 3D</vt:lpstr>
      <vt:lpstr>Высокоточное фрезерование </vt:lpstr>
      <vt:lpstr>Задание проектного профиля еще при фрезеровании</vt:lpstr>
      <vt:lpstr>Проектирование</vt:lpstr>
      <vt:lpstr>Эффективное и качественное строительство- единственный путь в будущее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Артем Ченский</dc:creator>
  <cp:lastModifiedBy>Егорова Алла Сергеевна</cp:lastModifiedBy>
  <cp:revision>87</cp:revision>
  <dcterms:created xsi:type="dcterms:W3CDTF">2015-04-14T19:36:47Z</dcterms:created>
  <dcterms:modified xsi:type="dcterms:W3CDTF">2015-11-13T11:40:10Z</dcterms:modified>
</cp:coreProperties>
</file>